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3" r:id="rId2"/>
    <p:sldId id="598" r:id="rId3"/>
    <p:sldId id="570" r:id="rId4"/>
    <p:sldId id="604" r:id="rId5"/>
    <p:sldId id="561" r:id="rId6"/>
    <p:sldId id="613" r:id="rId7"/>
    <p:sldId id="618" r:id="rId8"/>
    <p:sldId id="622" r:id="rId9"/>
    <p:sldId id="614" r:id="rId10"/>
    <p:sldId id="617" r:id="rId11"/>
    <p:sldId id="615" r:id="rId12"/>
    <p:sldId id="620" r:id="rId13"/>
    <p:sldId id="623" r:id="rId14"/>
    <p:sldId id="616" r:id="rId15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75E"/>
    <a:srgbClr val="E9EDF4"/>
    <a:srgbClr val="D0D8E8"/>
    <a:srgbClr val="C6D9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8" autoAdjust="0"/>
    <p:restoredTop sz="92575" autoAdjust="0"/>
  </p:normalViewPr>
  <p:slideViewPr>
    <p:cSldViewPr showGuides="1">
      <p:cViewPr>
        <p:scale>
          <a:sx n="115" d="100"/>
          <a:sy n="115" d="100"/>
        </p:scale>
        <p:origin x="-1524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стало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0.32089049329768404"/>
                  <c:y val="5.4565854935450346E-3"/>
                </c:manualLayout>
              </c:layout>
              <c:tx>
                <c:rich>
                  <a:bodyPr/>
                  <a:lstStyle/>
                  <a:p>
                    <a:r>
                      <a:rPr lang="ru-RU" smtClean="0">
                        <a:solidFill>
                          <a:srgbClr val="002060"/>
                        </a:solidFill>
                      </a:rPr>
                      <a:t> 1</a:t>
                    </a:r>
                    <a:r>
                      <a:rPr lang="ru-RU" baseline="0" smtClean="0">
                        <a:solidFill>
                          <a:srgbClr val="002060"/>
                        </a:solidFill>
                      </a:rPr>
                      <a:t> 762</a:t>
                    </a:r>
                    <a:r>
                      <a:rPr lang="en-US" smtClean="0">
                        <a:solidFill>
                          <a:srgbClr val="002060"/>
                        </a:solidFill>
                      </a:rPr>
                      <a:t> </a:t>
                    </a:r>
                    <a:r>
                      <a:rPr lang="ru-RU" dirty="0" err="1" smtClean="0">
                        <a:solidFill>
                          <a:srgbClr val="002060"/>
                        </a:solidFill>
                      </a:rPr>
                      <a:t>млн.руб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DA2-43EB-BAB4-5BCF1A3BFABF}"/>
                </c:ext>
              </c:extLst>
            </c:dLbl>
            <c:dLbl>
              <c:idx val="1"/>
              <c:layout>
                <c:manualLayout>
                  <c:x val="-0.30092397371471707"/>
                  <c:y val="-1.9023761438987753E-7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rgbClr val="002060"/>
                        </a:solidFill>
                      </a:rPr>
                      <a:t>29 098</a:t>
                    </a:r>
                    <a:r>
                      <a:rPr lang="en-US" dirty="0" smtClean="0">
                        <a:solidFill>
                          <a:srgbClr val="002060"/>
                        </a:solidFill>
                      </a:rPr>
                      <a:t> </a:t>
                    </a:r>
                    <a:r>
                      <a:rPr lang="ru-RU" dirty="0" smtClean="0">
                        <a:solidFill>
                          <a:srgbClr val="002060"/>
                        </a:solidFill>
                      </a:rPr>
                      <a:t>млн. </a:t>
                    </a:r>
                    <a:r>
                      <a:rPr lang="ru-RU" dirty="0" err="1" smtClean="0">
                        <a:solidFill>
                          <a:srgbClr val="002060"/>
                        </a:solidFill>
                      </a:rPr>
                      <a:t>руб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27953127416153811"/>
                  <c:y val="2.4158274651370549E-3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rgbClr val="002060"/>
                        </a:solidFill>
                      </a:rPr>
                      <a:t>6 839</a:t>
                    </a:r>
                    <a:r>
                      <a:rPr lang="en-US" dirty="0" smtClean="0">
                        <a:solidFill>
                          <a:srgbClr val="002060"/>
                        </a:solidFill>
                      </a:rPr>
                      <a:t> </a:t>
                    </a:r>
                    <a:r>
                      <a:rPr lang="ru-RU" dirty="0" smtClean="0">
                        <a:solidFill>
                          <a:srgbClr val="002060"/>
                        </a:solidFill>
                      </a:rPr>
                      <a:t>млн.</a:t>
                    </a:r>
                    <a:r>
                      <a:rPr lang="ru-RU" baseline="0" dirty="0" smtClean="0">
                        <a:solidFill>
                          <a:srgbClr val="002060"/>
                        </a:solidFill>
                      </a:rPr>
                      <a:t> </a:t>
                    </a:r>
                    <a:r>
                      <a:rPr lang="ru-RU" baseline="0" dirty="0" err="1" smtClean="0">
                        <a:solidFill>
                          <a:srgbClr val="002060"/>
                        </a:solidFill>
                      </a:rPr>
                      <a:t>руб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2011
2018 </c:v>
                </c:pt>
                <c:pt idx="1">
                  <c:v>2009
2019</c:v>
                </c:pt>
                <c:pt idx="2">
                  <c:v>2015
2020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5801493855</c:v>
                </c:pt>
                <c:pt idx="1">
                  <c:v>7116123395</c:v>
                </c:pt>
                <c:pt idx="2">
                  <c:v>3835175597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DA2-43EB-BAB4-5BCF1A3BFAB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было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0.29964501594457982"/>
                  <c:y val="-1.5121036779779504E-2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baseline="0" dirty="0" smtClean="0">
                        <a:solidFill>
                          <a:srgbClr val="002060"/>
                        </a:solidFill>
                        <a:effectLst/>
                        <a:latin typeface="+mj-lt"/>
                      </a:rPr>
                      <a:t>1 714</a:t>
                    </a:r>
                    <a:r>
                      <a:rPr lang="en-US" sz="2000" b="1" baseline="0" dirty="0" smtClean="0">
                        <a:solidFill>
                          <a:srgbClr val="002060"/>
                        </a:solidFill>
                        <a:effectLst/>
                        <a:latin typeface="+mj-lt"/>
                      </a:rPr>
                      <a:t> </a:t>
                    </a:r>
                    <a:r>
                      <a:rPr lang="ru-RU" sz="2000" b="1" baseline="0" dirty="0" err="1" smtClean="0">
                        <a:solidFill>
                          <a:srgbClr val="002060"/>
                        </a:solidFill>
                        <a:effectLst/>
                        <a:latin typeface="+mj-lt"/>
                      </a:rPr>
                      <a:t>млн.руб</a:t>
                    </a:r>
                    <a:endParaRPr lang="en-US" sz="2000" b="0" dirty="0">
                      <a:effectLst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52198186909756605"/>
                  <c:y val="-9.039330485349420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defRPr>
                    </a:pPr>
                    <a:r>
                      <a:rPr lang="ru-RU" b="1" baseline="0" dirty="0" smtClean="0">
                        <a:solidFill>
                          <a:srgbClr val="002060"/>
                        </a:solidFill>
                        <a:effectLst/>
                        <a:latin typeface="+mj-lt"/>
                      </a:rPr>
                      <a:t>25 655</a:t>
                    </a:r>
                    <a:r>
                      <a:rPr lang="en-US" b="1" baseline="0" dirty="0" smtClean="0">
                        <a:solidFill>
                          <a:srgbClr val="002060"/>
                        </a:solidFill>
                        <a:effectLst/>
                        <a:latin typeface="+mj-lt"/>
                      </a:rPr>
                      <a:t> </a:t>
                    </a:r>
                    <a:r>
                      <a:rPr lang="ru-RU" b="1" baseline="0" dirty="0" err="1" smtClean="0">
                        <a:solidFill>
                          <a:srgbClr val="002060"/>
                        </a:solidFill>
                        <a:effectLst/>
                        <a:latin typeface="+mj-lt"/>
                      </a:rPr>
                      <a:t>млн.руб</a:t>
                    </a:r>
                    <a:endParaRPr lang="en-US" baseline="0" dirty="0"/>
                  </a:p>
                </c:rich>
              </c:tx>
              <c:numFmt formatCode="#,##0.00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25583804524853543"/>
                  <c:y val="-5.5418119447915226E-3"/>
                </c:manualLayout>
              </c:layout>
              <c:tx>
                <c:rich>
                  <a:bodyPr/>
                  <a:lstStyle/>
                  <a:p>
                    <a:r>
                      <a:rPr lang="ru-RU" b="1" baseline="0" dirty="0" smtClean="0">
                        <a:solidFill>
                          <a:srgbClr val="002060"/>
                        </a:solidFill>
                        <a:effectLst/>
                        <a:latin typeface="+mj-lt"/>
                      </a:rPr>
                      <a:t>3 002 млн. </a:t>
                    </a:r>
                    <a:r>
                      <a:rPr lang="ru-RU" b="1" baseline="0" dirty="0" err="1" smtClean="0">
                        <a:solidFill>
                          <a:srgbClr val="002060"/>
                        </a:solidFill>
                        <a:effectLst/>
                        <a:latin typeface="+mj-lt"/>
                      </a:rPr>
                      <a:t>руб</a:t>
                    </a:r>
                    <a:r>
                      <a:rPr lang="ru-RU" b="1" baseline="0" dirty="0" smtClean="0">
                        <a:solidFill>
                          <a:srgbClr val="002060"/>
                        </a:solidFill>
                        <a:effectLst/>
                        <a:latin typeface="+mj-lt"/>
                      </a:rPr>
                      <a:t> 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DA2-43EB-BAB4-5BCF1A3BFA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ln>
                      <a:solidFill>
                        <a:schemeClr val="bg1"/>
                      </a:solidFill>
                    </a:ln>
                    <a:solidFill>
                      <a:srgbClr val="002060"/>
                    </a:solidFill>
                    <a:effectLst/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2011
2018 </c:v>
                </c:pt>
                <c:pt idx="1">
                  <c:v>2009
2019</c:v>
                </c:pt>
                <c:pt idx="2">
                  <c:v>2015
2020</c:v>
                </c:pt>
              </c:strCache>
            </c:strRef>
          </c:cat>
          <c:val>
            <c:numRef>
              <c:f>Лист1!$C$2:$C$4</c:f>
              <c:numCache>
                <c:formatCode>#,##0</c:formatCode>
                <c:ptCount val="3"/>
                <c:pt idx="0">
                  <c:v>4287705595</c:v>
                </c:pt>
                <c:pt idx="1">
                  <c:v>5394614288</c:v>
                </c:pt>
                <c:pt idx="2">
                  <c:v>3193873072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DA2-43EB-BAB4-5BCF1A3BFA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2551168"/>
        <c:axId val="182379072"/>
        <c:axId val="0"/>
      </c:bar3DChart>
      <c:catAx>
        <c:axId val="525511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2379072"/>
        <c:crosses val="autoZero"/>
        <c:auto val="1"/>
        <c:lblAlgn val="ctr"/>
        <c:lblOffset val="100"/>
        <c:noMultiLvlLbl val="0"/>
      </c:catAx>
      <c:valAx>
        <c:axId val="18237907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52551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583452313958126E-2"/>
          <c:y val="3.922514550620676E-2"/>
          <c:w val="0.91959470390229547"/>
          <c:h val="0.556057142146797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5B9BD5"/>
            </a:solidFill>
            <a:ln w="25349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7030A0">
                  <a:alpha val="72000"/>
                </a:srgbClr>
              </a:solidFill>
              <a:ln w="25349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D87-40AE-BBE6-9963970D2E0E}"/>
              </c:ext>
            </c:extLst>
          </c:dPt>
          <c:dPt>
            <c:idx val="1"/>
            <c:invertIfNegative val="0"/>
            <c:bubble3D val="0"/>
            <c:spPr>
              <a:pattFill prst="dkHorz">
                <a:fgClr>
                  <a:srgbClr val="7030A0"/>
                </a:fgClr>
                <a:bgClr>
                  <a:schemeClr val="bg1"/>
                </a:bgClr>
              </a:pattFill>
              <a:ln w="25349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D87-40AE-BBE6-9963970D2E0E}"/>
              </c:ext>
            </c:extLst>
          </c:dPt>
          <c:dPt>
            <c:idx val="3"/>
            <c:invertIfNegative val="0"/>
            <c:bubble3D val="0"/>
            <c:spPr>
              <a:pattFill prst="narHorz">
                <a:fgClr>
                  <a:srgbClr val="5B9BD5"/>
                </a:fgClr>
                <a:bgClr>
                  <a:schemeClr val="bg1"/>
                </a:bgClr>
              </a:pattFill>
              <a:ln w="25349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C50-46AC-868F-F260BBFEFA7A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 w="25349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459-4D6B-B9CC-C4283C1033CD}"/>
              </c:ext>
            </c:extLst>
          </c:dPt>
          <c:dPt>
            <c:idx val="5"/>
            <c:invertIfNegative val="0"/>
            <c:bubble3D val="0"/>
            <c:spPr>
              <a:pattFill prst="dkHorz">
                <a:fgClr>
                  <a:srgbClr val="00B050"/>
                </a:fgClr>
                <a:bgClr>
                  <a:schemeClr val="bg1"/>
                </a:bgClr>
              </a:pattFill>
              <a:ln w="25349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459-4D6B-B9CC-C4283C1033CD}"/>
              </c:ext>
            </c:extLst>
          </c:dPt>
          <c:dLbls>
            <c:dLbl>
              <c:idx val="0"/>
              <c:layout>
                <c:manualLayout>
                  <c:x val="-8.0474600662400476E-17"/>
                  <c:y val="-5.4255674096846942E-3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 smtClean="0">
                        <a:solidFill>
                          <a:srgbClr val="002060"/>
                        </a:solidFill>
                      </a:rPr>
                      <a:t>106</a:t>
                    </a:r>
                    <a:endParaRPr lang="en-US" sz="2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D87-40AE-BBE6-9963970D2E0E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400" dirty="0" smtClean="0">
                        <a:solidFill>
                          <a:srgbClr val="002060"/>
                        </a:solidFill>
                      </a:rPr>
                      <a:t>46</a:t>
                    </a:r>
                  </a:p>
                  <a:p>
                    <a:endParaRPr lang="en-US" sz="2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D87-40AE-BBE6-9963970D2E0E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605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459-4D6B-B9CC-C4283C1033CD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r>
                      <a:rPr lang="ru-RU" smtClean="0"/>
                      <a:t>19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C50-46AC-868F-F260BBFEFA7A}"/>
                </c:ext>
              </c:extLst>
            </c:dLbl>
            <c:spPr>
              <a:noFill/>
              <a:ln w="25349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002060"/>
                    </a:solidFill>
                    <a:effectLst>
                      <a:glow rad="228600">
                        <a:schemeClr val="bg1"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исправлено</c:v>
                </c:pt>
                <c:pt idx="2">
                  <c:v>2020</c:v>
                </c:pt>
                <c:pt idx="3">
                  <c:v>исправлено</c:v>
                </c:pt>
                <c:pt idx="4">
                  <c:v>2021</c:v>
                </c:pt>
                <c:pt idx="5">
                  <c:v>исправлено</c:v>
                </c:pt>
              </c:strCache>
            </c:strRef>
          </c:cat>
          <c:val>
            <c:numRef>
              <c:f>Лист1!$B$2:$B$7</c:f>
              <c:numCache>
                <c:formatCode>@</c:formatCode>
                <c:ptCount val="6"/>
                <c:pt idx="0">
                  <c:v>106</c:v>
                </c:pt>
                <c:pt idx="1">
                  <c:v>46</c:v>
                </c:pt>
                <c:pt idx="2" formatCode="0.00">
                  <c:v>605</c:v>
                </c:pt>
                <c:pt idx="3">
                  <c:v>113</c:v>
                </c:pt>
                <c:pt idx="4" formatCode="General">
                  <c:v>461</c:v>
                </c:pt>
                <c:pt idx="5" formatCode="General">
                  <c:v>225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D87-40AE-BBE6-9963970D2E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2931968"/>
        <c:axId val="142263424"/>
      </c:barChart>
      <c:catAx>
        <c:axId val="142931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142263424"/>
        <c:crosses val="autoZero"/>
        <c:auto val="1"/>
        <c:lblAlgn val="ctr"/>
        <c:lblOffset val="100"/>
        <c:noMultiLvlLbl val="0"/>
      </c:catAx>
      <c:valAx>
        <c:axId val="142263424"/>
        <c:scaling>
          <c:orientation val="minMax"/>
        </c:scaling>
        <c:delete val="0"/>
        <c:axPos val="l"/>
        <c:majorGridlines/>
        <c:numFmt formatCode="@" sourceLinked="1"/>
        <c:majorTickMark val="out"/>
        <c:minorTickMark val="none"/>
        <c:tickLblPos val="nextTo"/>
        <c:crossAx val="142931968"/>
        <c:crosses val="autoZero"/>
        <c:crossBetween val="between"/>
      </c:valAx>
      <c:spPr>
        <a:noFill/>
        <a:ln w="2535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lt1"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3.6895583912891557E-2"/>
          <c:w val="1"/>
          <c:h val="0.83744497685244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Кадастровая стоимость</c:v>
                </c:pt>
              </c:strCache>
            </c:strRef>
          </c:tx>
          <c:spPr>
            <a:solidFill>
              <a:srgbClr val="0070C0">
                <a:alpha val="1000"/>
              </a:srgbClr>
            </a:solidFill>
            <a:ln>
              <a:solidFill>
                <a:schemeClr val="accent1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1.0666719975204453E-3"/>
                  <c:y val="0.2764780119736524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4 512 </a:t>
                    </a:r>
                    <a:r>
                      <a:rPr lang="ru-RU" dirty="0"/>
                      <a:t>млн. руб.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4FB-4C3E-981A-76E4A50753CA}"/>
                </c:ext>
              </c:extLst>
            </c:dLbl>
            <c:spPr>
              <a:noFill/>
              <a:ln w="25395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Кадастровая стоимость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4512992028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4FB-4C3E-981A-76E4A50753C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Рыночная стоимость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accent2">
                  <a:lumMod val="75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ED7D31">
                  <a:alpha val="24000"/>
                </a:srgbClr>
              </a:solidFill>
              <a:ln>
                <a:solidFill>
                  <a:schemeClr val="accent2">
                    <a:lumMod val="75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chemeClr val="accent2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4FB-4C3E-981A-76E4A50753CA}"/>
              </c:ext>
            </c:extLst>
          </c:dPt>
          <c:dLbls>
            <c:dLbl>
              <c:idx val="0"/>
              <c:layout>
                <c:manualLayout>
                  <c:x val="-1.4456107849304784E-3"/>
                  <c:y val="0.19201735050831317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 smtClean="0"/>
                      <a:t>2 964 млн. руб.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395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Кадастровая стоимость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2964424139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4FB-4C3E-981A-76E4A50753C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Экспертная стоимость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accent3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accent3">
                  <a:lumMod val="75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chemeClr val="accent3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F4FB-4C3E-981A-76E4A50753CA}"/>
              </c:ext>
            </c:extLst>
          </c:dPt>
          <c:dLbls>
            <c:dLbl>
              <c:idx val="0"/>
              <c:layout>
                <c:manualLayout>
                  <c:x val="-2.2467425770809611E-3"/>
                  <c:y val="0.27570368467719431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 smtClean="0"/>
                      <a:t>4 160 млн. руб.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4FB-4C3E-981A-76E4A50753CA}"/>
                </c:ext>
              </c:extLst>
            </c:dLbl>
            <c:spPr>
              <a:noFill/>
              <a:ln w="25395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Кадастровая стоимость</c:v>
                </c:pt>
              </c:strCache>
            </c:strRef>
          </c:cat>
          <c:val>
            <c:numRef>
              <c:f>Лист1!$D$2</c:f>
              <c:numCache>
                <c:formatCode>#,##0.00</c:formatCode>
                <c:ptCount val="1"/>
                <c:pt idx="0">
                  <c:v>4160147000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4FB-4C3E-981A-76E4A50753C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Итоговая стоимость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accent4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2.2467425770809611E-3"/>
                  <c:y val="0.34016535963186206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 smtClean="0"/>
                      <a:t>3 </a:t>
                    </a:r>
                    <a:r>
                      <a:rPr lang="en-US" sz="2000" b="1" dirty="0" smtClean="0"/>
                      <a:t>9</a:t>
                    </a:r>
                    <a:r>
                      <a:rPr lang="ru-RU" sz="2000" b="1" dirty="0" smtClean="0"/>
                      <a:t>38 млн. руб</a:t>
                    </a:r>
                    <a:r>
                      <a:rPr lang="ru-RU" dirty="0" smtClean="0"/>
                      <a:t>.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4FB-4C3E-981A-76E4A50753CA}"/>
                </c:ext>
              </c:extLst>
            </c:dLbl>
            <c:spPr>
              <a:noFill/>
              <a:ln w="25395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Кадастровая стоимость</c:v>
                </c:pt>
              </c:strCache>
            </c:strRef>
          </c:cat>
          <c:val>
            <c:numRef>
              <c:f>Лист1!$E$2</c:f>
              <c:numCache>
                <c:formatCode>#,##0.00</c:formatCode>
                <c:ptCount val="1"/>
                <c:pt idx="0">
                  <c:v>3938427493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4FB-4C3E-981A-76E4A50753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278623744"/>
        <c:axId val="142123008"/>
        <c:axId val="0"/>
      </c:bar3DChart>
      <c:catAx>
        <c:axId val="2786237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2123008"/>
        <c:crosses val="autoZero"/>
        <c:auto val="1"/>
        <c:lblAlgn val="ctr"/>
        <c:lblOffset val="100"/>
        <c:noMultiLvlLbl val="0"/>
      </c:catAx>
      <c:valAx>
        <c:axId val="142123008"/>
        <c:scaling>
          <c:orientation val="minMax"/>
        </c:scaling>
        <c:delete val="1"/>
        <c:axPos val="l"/>
        <c:majorGridlines>
          <c:spPr>
            <a:ln w="9523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#,##0.00" sourceLinked="1"/>
        <c:majorTickMark val="out"/>
        <c:minorTickMark val="none"/>
        <c:tickLblPos val="nextTo"/>
        <c:crossAx val="278623744"/>
        <c:crosses val="autoZero"/>
        <c:crossBetween val="between"/>
      </c:valAx>
      <c:spPr>
        <a:noFill/>
        <a:ln w="25395">
          <a:noFill/>
        </a:ln>
      </c:spPr>
    </c:plotArea>
    <c:legend>
      <c:legendPos val="b"/>
      <c:layout>
        <c:manualLayout>
          <c:xMode val="edge"/>
          <c:yMode val="edge"/>
          <c:x val="0.13673807485442793"/>
          <c:y val="0.911236144678228"/>
          <c:w val="0.65318477685485932"/>
          <c:h val="6.863899136928571E-2"/>
        </c:manualLayout>
      </c:layout>
      <c:overlay val="0"/>
      <c:spPr>
        <a:noFill/>
        <a:ln w="25395">
          <a:noFill/>
        </a:ln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00"/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481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481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r">
              <a:defRPr sz="1200"/>
            </a:lvl1pPr>
          </a:lstStyle>
          <a:p>
            <a:fld id="{1B4F7FE4-B2BC-474F-8660-31E25766FB75}" type="datetimeFigureOut">
              <a:rPr lang="ru-RU" smtClean="0"/>
              <a:pPr/>
              <a:t>14.07.2021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9435"/>
            <a:ext cx="2945659" cy="49481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l">
              <a:defRPr sz="1200"/>
            </a:lvl1pPr>
          </a:lstStyle>
          <a:p>
            <a:r>
              <a:rPr lang="ru-RU" smtClean="0"/>
              <a:t>ЦКО БТИ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379435"/>
            <a:ext cx="2945659" cy="49481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r">
              <a:defRPr sz="1200"/>
            </a:lvl1pPr>
          </a:lstStyle>
          <a:p>
            <a:fld id="{A018705C-BD1A-4017-858D-117F36DE14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6665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5427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5427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r">
              <a:defRPr sz="1200"/>
            </a:lvl1pPr>
          </a:lstStyle>
          <a:p>
            <a:fld id="{649CBD53-8332-40C4-B411-D5D69376B8AD}" type="datetimeFigureOut">
              <a:rPr lang="ru-RU" smtClean="0"/>
              <a:pPr/>
              <a:t>14.07.2021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1233488"/>
            <a:ext cx="444500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08" tIns="45354" rIns="90708" bIns="4535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0708" tIns="45354" rIns="90708" bIns="4535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l">
              <a:defRPr sz="1200"/>
            </a:lvl1pPr>
          </a:lstStyle>
          <a:p>
            <a:r>
              <a:rPr lang="ru-RU" smtClean="0"/>
              <a:t>ЦКО БТИ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r">
              <a:defRPr sz="1200"/>
            </a:lvl1pPr>
          </a:lstStyle>
          <a:p>
            <a:fld id="{739EA7E1-8ACA-4FE9-987A-BB8B459F06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01829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73673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828" indent="-28570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2814" indent="-22856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599939" indent="-22856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064" indent="-22856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189" indent="-228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315" indent="-228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8440" indent="-228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5566" indent="-228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BA14F03-BD2D-4ED1-87E9-041AB646E4FB}" type="slidenum">
              <a:rPr lang="ru-RU" altLang="ru-RU" sz="1200">
                <a:latin typeface="Times New Roman" pitchFamily="18" charset="0"/>
              </a:rPr>
              <a:pPr/>
              <a:t>10</a:t>
            </a:fld>
            <a:endParaRPr lang="ru-RU" altLang="ru-RU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6095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0544" indent="-2848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9298" indent="-22785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5018" indent="-22785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0738" indent="-22785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6457" indent="-22785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2176" indent="-22785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7895" indent="-22785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3615" indent="-22785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77A7B59-364D-4CED-9A73-CD9A8A876092}" type="slidenum">
              <a:rPr lang="ru-RU" altLang="ru-RU" sz="1200">
                <a:latin typeface="Times New Roman" panose="02020603050405020304" pitchFamily="18" charset="0"/>
              </a:rPr>
              <a:pPr/>
              <a:t>11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1890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828" indent="-28570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2814" indent="-22856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599939" indent="-22856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064" indent="-22856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189" indent="-228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315" indent="-228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8440" indent="-228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5566" indent="-228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BA14F03-BD2D-4ED1-87E9-041AB646E4FB}" type="slidenum">
              <a:rPr lang="ru-RU" altLang="ru-RU" sz="1200">
                <a:latin typeface="Times New Roman" pitchFamily="18" charset="0"/>
              </a:rPr>
              <a:pPr/>
              <a:t>14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1023C-32E2-463C-AFF0-EC5B2E895360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6525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1322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1322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828" indent="-28570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2814" indent="-22856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599939" indent="-22856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064" indent="-22856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189" indent="-228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315" indent="-228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8440" indent="-228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5566" indent="-228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BA14F03-BD2D-4ED1-87E9-041AB646E4FB}" type="slidenum">
              <a:rPr lang="ru-RU" altLang="ru-RU" sz="1200">
                <a:latin typeface="Times New Roman" pitchFamily="18" charset="0"/>
              </a:rPr>
              <a:pPr/>
              <a:t>5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1322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0544" indent="-2848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9298" indent="-22785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5018" indent="-22785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0738" indent="-22785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6457" indent="-22785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2176" indent="-22785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7895" indent="-22785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3615" indent="-22785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77A7B59-364D-4CED-9A73-CD9A8A876092}" type="slidenum">
              <a:rPr lang="ru-RU" altLang="ru-RU" sz="1200">
                <a:latin typeface="Times New Roman" panose="02020603050405020304" pitchFamily="18" charset="0"/>
              </a:rPr>
              <a:pPr/>
              <a:t>7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03" indent="-285732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2929" indent="-228586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101" indent="-228586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271" indent="-228586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443" indent="-22858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614" indent="-22858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8786" indent="-22858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5957" indent="-22858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BA14F03-BD2D-4ED1-87E9-041AB646E4FB}" type="slidenum">
              <a:rPr lang="ru-RU" altLang="ru-RU" sz="1200">
                <a:latin typeface="Times New Roman" pitchFamily="18" charset="0"/>
              </a:rPr>
              <a:pPr/>
              <a:t>8</a:t>
            </a:fld>
            <a:endParaRPr lang="ru-RU" altLang="ru-RU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487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3853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106C0-0CC6-4386-B066-C90CE0A8C9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96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106C0-0CC6-4386-B066-C90CE0A8C9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866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106C0-0CC6-4386-B066-C90CE0A8C9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320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82332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60443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277445"/>
            <a:ext cx="4968552" cy="96237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141209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27717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29824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106C0-0CC6-4386-B066-C90CE0A8C9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206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106C0-0CC6-4386-B066-C90CE0A8C9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970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106C0-0CC6-4386-B066-C90CE0A8C9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607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106C0-0CC6-4386-B066-C90CE0A8C9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112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106C0-0CC6-4386-B066-C90CE0A8C9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47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106C0-0CC6-4386-B066-C90CE0A8C9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86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106C0-0CC6-4386-B066-C90CE0A8C9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717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106C0-0CC6-4386-B066-C90CE0A8C9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641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800" y="0"/>
            <a:ext cx="91508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908720"/>
            <a:ext cx="8856984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106C0-0CC6-4386-B066-C90CE0A8C9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061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4" r:id="rId15"/>
    <p:sldLayoutId id="2147483665" r:id="rId1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BA1A5D40-BCD2-47F7-90E9-AC86561F4E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26" y="1268760"/>
            <a:ext cx="9152025" cy="32413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4" y="4578152"/>
            <a:ext cx="8201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ТЕМА: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ОБ ОБЩИХ ВОПРОСАХ ГОСУДАРСТВЕННОЙ КАДАСТРОВОЙ ОЦЕНКИ  </a:t>
            </a:r>
            <a:endParaRPr lang="ru-RU" sz="2400" b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                      </a:t>
            </a:r>
          </a:p>
          <a:p>
            <a:r>
              <a:rPr lang="ru-RU" sz="14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endParaRPr lang="ru-RU" sz="1600" dirty="0">
              <a:solidFill>
                <a:srgbClr val="660033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389E316-9AB9-406B-98BE-9EEA6D293B18}"/>
              </a:ext>
            </a:extLst>
          </p:cNvPr>
          <p:cNvSpPr txBox="1"/>
          <p:nvPr/>
        </p:nvSpPr>
        <p:spPr>
          <a:xfrm>
            <a:off x="2336648" y="6420817"/>
            <a:ext cx="4470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г. Ижевск </a:t>
            </a:r>
            <a:r>
              <a:rPr lang="ru-RU" sz="1600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2021 </a:t>
            </a:r>
            <a:r>
              <a:rPr lang="ru-RU" sz="16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г.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83B8F756-ADD4-4ED8-892B-3DFE1C7D03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0" y="66068"/>
            <a:ext cx="1111854" cy="11044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6681B1B-F2B2-4E57-96F1-012833C3FE46}"/>
              </a:ext>
            </a:extLst>
          </p:cNvPr>
          <p:cNvSpPr txBox="1"/>
          <p:nvPr/>
        </p:nvSpPr>
        <p:spPr>
          <a:xfrm>
            <a:off x="1258377" y="381"/>
            <a:ext cx="78856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Бюджетное учреждение Удмуртской Республики </a:t>
            </a: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Центр кадастровой оценки и технической инвентаризации»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 (БУ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УР «ЦКО БТИ») </a:t>
            </a:r>
            <a:endParaRPr lang="ru-RU" sz="1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49420" y="5359390"/>
            <a:ext cx="4522579" cy="83894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ru-RU" sz="2000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Директор БУ УР «ЦКО БТИ»</a:t>
            </a:r>
          </a:p>
          <a:p>
            <a:pPr marL="114300" indent="0">
              <a:buNone/>
            </a:pPr>
            <a:r>
              <a:rPr lang="ru-RU" sz="2000" b="1" dirty="0" err="1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Возмищева</a:t>
            </a:r>
            <a:r>
              <a:rPr lang="ru-RU" sz="2000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sz="2000" b="1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Наталья Аркадьевна </a:t>
            </a:r>
            <a:endParaRPr lang="ru-RU" sz="2000" b="1" dirty="0">
              <a:solidFill>
                <a:srgbClr val="1737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77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01" r="1265"/>
          <a:stretch>
            <a:fillRect/>
          </a:stretch>
        </p:blipFill>
        <p:spPr bwMode="auto">
          <a:xfrm>
            <a:off x="34925" y="1563688"/>
            <a:ext cx="9096375" cy="529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1112" y="1025352"/>
            <a:ext cx="9144000" cy="583264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ru-RU" sz="23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3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3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3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3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3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3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3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0386"/>
            <a:ext cx="10287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68371"/>
              </p:ext>
            </p:extLst>
          </p:nvPr>
        </p:nvGraphicFramePr>
        <p:xfrm>
          <a:off x="154781" y="1184973"/>
          <a:ext cx="8856662" cy="221965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63378">
                  <a:extLst>
                    <a:ext uri="{9D8B030D-6E8A-4147-A177-3AD203B41FA5}">
                      <a16:colId xmlns="" xmlns:a16="http://schemas.microsoft.com/office/drawing/2014/main" val="3984409500"/>
                    </a:ext>
                  </a:extLst>
                </a:gridCol>
                <a:gridCol w="7194201">
                  <a:extLst>
                    <a:ext uri="{9D8B030D-6E8A-4147-A177-3AD203B41FA5}">
                      <a16:colId xmlns="" xmlns:a16="http://schemas.microsoft.com/office/drawing/2014/main" val="3796967622"/>
                    </a:ext>
                  </a:extLst>
                </a:gridCol>
                <a:gridCol w="1199083">
                  <a:extLst>
                    <a:ext uri="{9D8B030D-6E8A-4147-A177-3AD203B41FA5}">
                      <a16:colId xmlns="" xmlns:a16="http://schemas.microsoft.com/office/drawing/2014/main" val="2801649684"/>
                    </a:ext>
                  </a:extLst>
                </a:gridCol>
              </a:tblGrid>
              <a:tr h="205195">
                <a:tc gridSpan="3"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I. Сведения о заявителе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31493697"/>
                  </a:ext>
                </a:extLst>
              </a:tr>
              <a:tr h="643290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1.1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Фамилия, имя, отчество (последнее — при наличии) физического лица; полное наименование юридического лица и его организационно-правовая форма, соответствующие информации, содержащейся в Едином государственном реестре юридических лиц, наименование органа государственной власти, органа местного самоуправления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13485626"/>
                  </a:ext>
                </a:extLst>
              </a:tr>
              <a:tr h="249157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1.2</a:t>
                      </a:r>
                    </a:p>
                  </a:txBody>
                  <a:tcPr marL="0" marR="0" marT="0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Почтовый адрес</a:t>
                      </a:r>
                    </a:p>
                  </a:txBody>
                  <a:tcPr marL="0" marR="0" marT="0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49740334"/>
                  </a:ext>
                </a:extLst>
              </a:tr>
              <a:tr h="249157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1.3</a:t>
                      </a:r>
                    </a:p>
                  </a:txBody>
                  <a:tcPr marL="0" marR="0" marT="0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Адрес электронной почты (при наличии)</a:t>
                      </a:r>
                    </a:p>
                  </a:txBody>
                  <a:tcPr marL="0" marR="0" marT="0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28658861"/>
                  </a:ext>
                </a:extLst>
              </a:tr>
              <a:tr h="249157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1.4</a:t>
                      </a:r>
                    </a:p>
                  </a:txBody>
                  <a:tcPr marL="0" marR="0" marT="0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Телефон для связи</a:t>
                      </a:r>
                    </a:p>
                  </a:txBody>
                  <a:tcPr marL="0" marR="0" marT="0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99828375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663128"/>
              </p:ext>
            </p:extLst>
          </p:nvPr>
        </p:nvGraphicFramePr>
        <p:xfrm>
          <a:off x="107504" y="3430319"/>
          <a:ext cx="8856662" cy="73609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386389">
                  <a:extLst>
                    <a:ext uri="{9D8B030D-6E8A-4147-A177-3AD203B41FA5}">
                      <a16:colId xmlns="" xmlns:a16="http://schemas.microsoft.com/office/drawing/2014/main" val="3115759157"/>
                    </a:ext>
                  </a:extLst>
                </a:gridCol>
                <a:gridCol w="5470273">
                  <a:extLst>
                    <a:ext uri="{9D8B030D-6E8A-4147-A177-3AD203B41FA5}">
                      <a16:colId xmlns="" xmlns:a16="http://schemas.microsoft.com/office/drawing/2014/main" val="1202447570"/>
                    </a:ext>
                  </a:extLst>
                </a:gridCol>
              </a:tblGrid>
              <a:tr h="186955">
                <a:tc gridSpan="2"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II. Кадастровые номера и кадастровая стоимость объектов недвижимости, в отношении которых подается заявление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815901"/>
                  </a:ext>
                </a:extLst>
              </a:tr>
              <a:tr h="184863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Кадастровый номер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Кадастровая </a:t>
                      </a:r>
                      <a:r>
                        <a:rPr lang="ru-RU" sz="1400" b="1" dirty="0" smtClean="0">
                          <a:effectLst/>
                        </a:rPr>
                        <a:t>стоимость (</a:t>
                      </a:r>
                      <a:r>
                        <a:rPr lang="ru-RU" sz="1400" b="1" dirty="0">
                          <a:effectLst/>
                        </a:rPr>
                        <a:t>при необходимости)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02484972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751804"/>
              </p:ext>
            </p:extLst>
          </p:nvPr>
        </p:nvGraphicFramePr>
        <p:xfrm>
          <a:off x="162004" y="4221088"/>
          <a:ext cx="8863885" cy="196291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048179">
                  <a:extLst>
                    <a:ext uri="{9D8B030D-6E8A-4147-A177-3AD203B41FA5}">
                      <a16:colId xmlns="" xmlns:a16="http://schemas.microsoft.com/office/drawing/2014/main" val="2594567937"/>
                    </a:ext>
                  </a:extLst>
                </a:gridCol>
                <a:gridCol w="3086210">
                  <a:extLst>
                    <a:ext uri="{9D8B030D-6E8A-4147-A177-3AD203B41FA5}">
                      <a16:colId xmlns="" xmlns:a16="http://schemas.microsoft.com/office/drawing/2014/main" val="1098681481"/>
                    </a:ext>
                  </a:extLst>
                </a:gridCol>
                <a:gridCol w="1810334">
                  <a:extLst>
                    <a:ext uri="{9D8B030D-6E8A-4147-A177-3AD203B41FA5}">
                      <a16:colId xmlns="" xmlns:a16="http://schemas.microsoft.com/office/drawing/2014/main" val="1988595426"/>
                    </a:ext>
                  </a:extLst>
                </a:gridCol>
                <a:gridCol w="1919162">
                  <a:extLst>
                    <a:ext uri="{9D8B030D-6E8A-4147-A177-3AD203B41FA5}">
                      <a16:colId xmlns="" xmlns:a16="http://schemas.microsoft.com/office/drawing/2014/main" val="1074117326"/>
                    </a:ext>
                  </a:extLst>
                </a:gridCol>
              </a:tblGrid>
              <a:tr h="186955">
                <a:tc gridSpan="4"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III. Сведения об ошибках, допущенных при определении кадастровой стоимости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37802693"/>
                  </a:ext>
                </a:extLst>
              </a:tr>
              <a:tr h="789997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Содержание ошибок, допущенных при определении кадастровой стоимости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Номера страниц (разделов) отчета об итогах государственной кадастровой оценки (далее — отчет), приложений к отчету, где содержатся соответствующие ошибки (при необходимости)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Обоснование отнесения соответствующих сведений, указанных в отчете, к ошибочным сведениям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Документы, подтверждающие наличие ошибок, допущенных при определении кадастровой стоимости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38959914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358892"/>
              </p:ext>
            </p:extLst>
          </p:nvPr>
        </p:nvGraphicFramePr>
        <p:xfrm>
          <a:off x="107504" y="6237312"/>
          <a:ext cx="8856662" cy="49293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608019">
                  <a:extLst>
                    <a:ext uri="{9D8B030D-6E8A-4147-A177-3AD203B41FA5}">
                      <a16:colId xmlns="" xmlns:a16="http://schemas.microsoft.com/office/drawing/2014/main" val="2247273453"/>
                    </a:ext>
                  </a:extLst>
                </a:gridCol>
                <a:gridCol w="8248643">
                  <a:extLst>
                    <a:ext uri="{9D8B030D-6E8A-4147-A177-3AD203B41FA5}">
                      <a16:colId xmlns="" xmlns:a16="http://schemas.microsoft.com/office/drawing/2014/main" val="3597502254"/>
                    </a:ext>
                  </a:extLst>
                </a:gridCol>
              </a:tblGrid>
              <a:tr h="228820">
                <a:tc gridSpan="2"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IV. Реестр документов, прилагаемых к заявлению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62925429"/>
                  </a:ext>
                </a:extLst>
              </a:tr>
              <a:tr h="247566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№ п/п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Наименование и реквизиты документов, прилагаемых к заявлению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10560754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475656" y="44624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altLang="ru-RU" sz="2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Форма заявления об исправлении ошибок, допущенных при определении кадастровой стоимости   </a:t>
            </a:r>
          </a:p>
        </p:txBody>
      </p:sp>
    </p:spTree>
    <p:extLst>
      <p:ext uri="{BB962C8B-B14F-4D97-AF65-F5344CB8AC3E}">
        <p14:creationId xmlns:p14="http://schemas.microsoft.com/office/powerpoint/2010/main" val="17093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01" r="1265"/>
          <a:stretch>
            <a:fillRect/>
          </a:stretch>
        </p:blipFill>
        <p:spPr bwMode="auto">
          <a:xfrm>
            <a:off x="34925" y="1563688"/>
            <a:ext cx="9096375" cy="529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"/>
            <a:ext cx="9144000" cy="688538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	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	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>
                <a:solidFill>
                  <a:srgbClr val="002060"/>
                </a:solidFill>
              </a:rPr>
              <a:t>	</a:t>
            </a:r>
            <a:r>
              <a:rPr lang="ru-RU" sz="2000" b="1" dirty="0" smtClean="0">
                <a:solidFill>
                  <a:srgbClr val="002060"/>
                </a:solidFill>
              </a:rPr>
              <a:t>Заявление оформляется: </a:t>
            </a:r>
            <a:endParaRPr lang="ru-RU" sz="2000" b="1" dirty="0">
              <a:solidFill>
                <a:srgbClr val="002060"/>
              </a:solidFill>
            </a:endParaRPr>
          </a:p>
          <a:p>
            <a:r>
              <a:rPr lang="ru-RU" sz="2000" b="1" dirty="0">
                <a:solidFill>
                  <a:srgbClr val="002060"/>
                </a:solidFill>
              </a:rPr>
              <a:t>1) на бумажном носителе, каждый лист которого заверяется собственноручной подписью </a:t>
            </a:r>
            <a:r>
              <a:rPr lang="ru-RU" sz="2000" b="1" dirty="0" smtClean="0">
                <a:solidFill>
                  <a:srgbClr val="002060"/>
                </a:solidFill>
              </a:rPr>
              <a:t>заявителя и отправляется почтой, либо нарочным либо через МФЦ;</a:t>
            </a:r>
            <a:endParaRPr lang="ru-RU" sz="2000" b="1" dirty="0">
              <a:solidFill>
                <a:srgbClr val="002060"/>
              </a:solidFill>
            </a:endParaRPr>
          </a:p>
          <a:p>
            <a:endParaRPr lang="ru-RU" sz="2000" b="1" dirty="0">
              <a:solidFill>
                <a:srgbClr val="002060"/>
              </a:solidFill>
            </a:endParaRPr>
          </a:p>
          <a:p>
            <a:pPr algn="just"/>
            <a:r>
              <a:rPr lang="ru-RU" sz="2000" b="1" dirty="0">
                <a:solidFill>
                  <a:srgbClr val="002060"/>
                </a:solidFill>
              </a:rPr>
              <a:t>2) в форме электронного документа, подписанного усиленной квалифицированной электронной подписью заявителя.</a:t>
            </a:r>
          </a:p>
          <a:p>
            <a:endParaRPr lang="ru-RU" sz="2000" b="1" dirty="0">
              <a:solidFill>
                <a:srgbClr val="002060"/>
              </a:solidFill>
            </a:endParaRPr>
          </a:p>
          <a:p>
            <a:pPr algn="just"/>
            <a:r>
              <a:rPr lang="ru-RU" sz="2000" b="1" dirty="0">
                <a:solidFill>
                  <a:srgbClr val="002060"/>
                </a:solidFill>
              </a:rPr>
              <a:t>	</a:t>
            </a:r>
            <a:r>
              <a:rPr lang="ru-RU" sz="2000" b="1" dirty="0" smtClean="0">
                <a:solidFill>
                  <a:srgbClr val="002060"/>
                </a:solidFill>
              </a:rPr>
              <a:t>Подписание </a:t>
            </a:r>
            <a:r>
              <a:rPr lang="ru-RU" sz="2000" b="1" dirty="0">
                <a:solidFill>
                  <a:srgbClr val="002060"/>
                </a:solidFill>
              </a:rPr>
              <a:t>заявления, подаваемого с использованием портала государственных и муниципальных услуг, усиленной квалифицированной электронной подписью заявителя не требуется.</a:t>
            </a:r>
          </a:p>
          <a:p>
            <a:pPr algn="just"/>
            <a:endParaRPr lang="ru-RU" sz="2000" b="1" dirty="0">
              <a:solidFill>
                <a:srgbClr val="002060"/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	Заявление </a:t>
            </a:r>
            <a:r>
              <a:rPr lang="ru-RU" sz="2000" b="1" dirty="0">
                <a:solidFill>
                  <a:srgbClr val="002060"/>
                </a:solidFill>
              </a:rPr>
              <a:t>должно содержать номер телефона для связи, а также почтовый адрес с указанием почтового индекса, наименования субъекта Российской Федерации, района, города, населенного пункта, улицы, номера дома (здания, владения), корпуса (строения, литеры), номера квартиры (помещения).</a:t>
            </a:r>
          </a:p>
          <a:p>
            <a:endParaRPr lang="ru-RU" b="1" dirty="0">
              <a:solidFill>
                <a:srgbClr val="002060"/>
              </a:solidFill>
            </a:endParaRPr>
          </a:p>
          <a:p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10242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377238" y="6597650"/>
            <a:ext cx="766762" cy="26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28F983A-4FE8-4186-9DCD-B774FF9EC211}" type="slidenum">
              <a:rPr lang="ru-RU" altLang="ru-RU" sz="900">
                <a:solidFill>
                  <a:srgbClr val="C00000"/>
                </a:solidFill>
              </a:rPr>
              <a:pPr/>
              <a:t>11</a:t>
            </a:fld>
            <a:endParaRPr lang="ru-RU" altLang="ru-RU" sz="900">
              <a:solidFill>
                <a:srgbClr val="C00000"/>
              </a:solidFill>
            </a:endParaRPr>
          </a:p>
        </p:txBody>
      </p:sp>
      <p:sp>
        <p:nvSpPr>
          <p:cNvPr id="14" name="TextBox 13">
            <a:extLst/>
          </p:cNvPr>
          <p:cNvSpPr txBox="1"/>
          <p:nvPr/>
        </p:nvSpPr>
        <p:spPr>
          <a:xfrm>
            <a:off x="1258888" y="44450"/>
            <a:ext cx="787241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4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ТРЕБОВАНИЯ К ЗАПОЛНЕНИЮ  ЗАЯВЛЕНИЯ ОБ 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ИСПРАВЛЕНИИ ОШИБОК,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ДОПУЩЕННЫХ ПРИ ОПРЕДЕЛЕНИИ КАДАСТРОВОЙ СТОИМОСТИ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0" y="1276350"/>
            <a:ext cx="9144000" cy="4600575"/>
          </a:xfrm>
          <a:prstGeom prst="rect">
            <a:avLst/>
          </a:prstGeom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Clr>
                <a:srgbClr val="0070C0"/>
              </a:buClr>
              <a:buFont typeface="Arial" pitchFamily="34" charset="0"/>
              <a:buNone/>
              <a:defRPr/>
            </a:pP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030287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cap="flat" cmpd="sng" algn="ctr">
                <a:solidFill>
                  <a:srgbClr val="CC33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34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                      </a:t>
            </a:r>
          </a:p>
          <a:p>
            <a:r>
              <a:rPr lang="ru-RU" sz="14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endParaRPr lang="ru-RU" sz="1600" dirty="0">
              <a:solidFill>
                <a:srgbClr val="660033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83B8F756-ADD4-4ED8-892B-3DFE1C7D03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029119" cy="10222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6681B1B-F2B2-4E57-96F1-012833C3FE46}"/>
              </a:ext>
            </a:extLst>
          </p:cNvPr>
          <p:cNvSpPr txBox="1"/>
          <p:nvPr/>
        </p:nvSpPr>
        <p:spPr>
          <a:xfrm>
            <a:off x="1258377" y="44624"/>
            <a:ext cx="78856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Поиск кадастровой стоимости объекта на официальном сайте БУ УР «ЦКО БТИ»</a:t>
            </a:r>
          </a:p>
          <a:p>
            <a:r>
              <a:rPr lang="ru-RU" sz="2400" b="1" cap="all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Необходимо ввести кадастровый номер объекта</a:t>
            </a:r>
            <a:endParaRPr lang="ru-RU" sz="2400" b="1" cap="all" dirty="0">
              <a:solidFill>
                <a:srgbClr val="1737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9144000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14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01" r="1265"/>
          <a:stretch>
            <a:fillRect/>
          </a:stretch>
        </p:blipFill>
        <p:spPr bwMode="auto">
          <a:xfrm>
            <a:off x="34925" y="1563688"/>
            <a:ext cx="9096375" cy="529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1113" y="981075"/>
            <a:ext cx="9144000" cy="587692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>
            <a:extLst/>
          </p:cNvPr>
          <p:cNvSpPr/>
          <p:nvPr/>
        </p:nvSpPr>
        <p:spPr>
          <a:xfrm>
            <a:off x="1187624" y="36513"/>
            <a:ext cx="7943676" cy="830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altLang="ru-RU" sz="2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Анализ </a:t>
            </a:r>
            <a:r>
              <a:rPr lang="ru-RU" altLang="ru-RU" sz="24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решений административных </a:t>
            </a:r>
            <a:r>
              <a:rPr lang="ru-RU" altLang="ru-RU" sz="2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исков по </a:t>
            </a:r>
            <a:r>
              <a:rPr lang="ru-RU" altLang="ru-RU" sz="24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отношению </a:t>
            </a:r>
            <a:r>
              <a:rPr lang="ru-RU" altLang="ru-RU" sz="2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к кадастровой оценке</a:t>
            </a:r>
          </a:p>
        </p:txBody>
      </p:sp>
      <p:pic>
        <p:nvPicPr>
          <p:cNvPr id="19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0386"/>
            <a:ext cx="10287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4962429"/>
              </p:ext>
            </p:extLst>
          </p:nvPr>
        </p:nvGraphicFramePr>
        <p:xfrm>
          <a:off x="-756592" y="896968"/>
          <a:ext cx="11305256" cy="3729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509120"/>
            <a:ext cx="5760640" cy="1152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24128" y="4993431"/>
            <a:ext cx="648072" cy="3077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accent1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2000" b="1" dirty="0" smtClean="0"/>
              <a:t>1</a:t>
            </a:r>
            <a:r>
              <a:rPr lang="ru-RU" sz="2000" b="1" dirty="0" smtClean="0"/>
              <a:t>2,7</a:t>
            </a:r>
            <a:r>
              <a:rPr lang="en-US" sz="2000" b="1" dirty="0" smtClean="0"/>
              <a:t>%</a:t>
            </a:r>
            <a:endParaRPr lang="ru-RU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283968" y="4993431"/>
            <a:ext cx="648072" cy="3077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accent1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ru-RU" sz="2000" b="1" dirty="0" smtClean="0"/>
              <a:t>7,5</a:t>
            </a:r>
            <a:r>
              <a:rPr lang="en-US" sz="2000" b="1" dirty="0" smtClean="0"/>
              <a:t> %</a:t>
            </a:r>
            <a:endParaRPr lang="ru-RU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411760" y="4921423"/>
            <a:ext cx="792088" cy="3077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accent1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ru-RU" sz="2000" b="1" dirty="0" smtClean="0"/>
              <a:t>34</a:t>
            </a:r>
            <a:r>
              <a:rPr lang="en-US" sz="2000" b="1" dirty="0" smtClean="0"/>
              <a:t>,0%</a:t>
            </a:r>
            <a:endParaRPr lang="ru-RU" sz="2000" b="1" dirty="0"/>
          </a:p>
        </p:txBody>
      </p:sp>
      <p:sp>
        <p:nvSpPr>
          <p:cNvPr id="11" name="Прямоугольник: загнутый угол 15">
            <a:extLst/>
          </p:cNvPr>
          <p:cNvSpPr/>
          <p:nvPr/>
        </p:nvSpPr>
        <p:spPr>
          <a:xfrm>
            <a:off x="5474716" y="5840984"/>
            <a:ext cx="3633788" cy="828376"/>
          </a:xfrm>
          <a:prstGeom prst="foldedCorner">
            <a:avLst>
              <a:gd name="adj" fmla="val 17577"/>
            </a:avLst>
          </a:prstGeom>
          <a:solidFill>
            <a:srgbClr val="92D050">
              <a:alpha val="18000"/>
            </a:srgb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2400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Всего 76 заявлений</a:t>
            </a:r>
          </a:p>
        </p:txBody>
      </p:sp>
    </p:spTree>
    <p:extLst>
      <p:ext uri="{BB962C8B-B14F-4D97-AF65-F5344CB8AC3E}">
        <p14:creationId xmlns:p14="http://schemas.microsoft.com/office/powerpoint/2010/main" val="80996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01" r="1265"/>
          <a:stretch>
            <a:fillRect/>
          </a:stretch>
        </p:blipFill>
        <p:spPr bwMode="auto">
          <a:xfrm>
            <a:off x="34925" y="1563688"/>
            <a:ext cx="9096375" cy="529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5496" y="0"/>
            <a:ext cx="9144000" cy="68356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4300" indent="0">
              <a:buNone/>
            </a:pPr>
            <a:endParaRPr lang="ru-RU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114300" indent="0">
              <a:buNone/>
            </a:pP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114300" indent="0">
              <a:buNone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БУ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УР «ЦКО БТИ»</a:t>
            </a:r>
          </a:p>
          <a:p>
            <a:pPr marL="114300" indent="0">
              <a:buNone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426004, Удмуртская Республика,</a:t>
            </a:r>
            <a:b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г. Ижевск, ул. В. Краева, д. 21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114300" indent="0">
              <a:buNone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Тел.: 8(3412)666-111</a:t>
            </a:r>
          </a:p>
          <a:p>
            <a:pPr marL="114300" indent="0">
              <a:buNone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Сайт: </a:t>
            </a:r>
            <a:r>
              <a:rPr lang="en-US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www.</a:t>
            </a:r>
            <a:r>
              <a:rPr lang="ru-RU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udmbti.ru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>
            <a:extLst/>
          </p:cNvPr>
          <p:cNvSpPr/>
          <p:nvPr/>
        </p:nvSpPr>
        <p:spPr>
          <a:xfrm>
            <a:off x="1475655" y="36513"/>
            <a:ext cx="76794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altLang="ru-RU" sz="24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</a:t>
            </a:r>
            <a:endParaRPr lang="ru-RU" altLang="ru-RU" sz="2400" b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8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0386"/>
            <a:ext cx="10287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благодарю ЗА ВНИМАНИЕ!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871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9924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                      </a:t>
            </a:r>
          </a:p>
          <a:p>
            <a:r>
              <a:rPr lang="ru-RU" sz="14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endParaRPr lang="ru-RU" sz="1600" dirty="0">
              <a:solidFill>
                <a:srgbClr val="660033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83B8F756-ADD4-4ED8-892B-3DFE1C7D03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15" y="205412"/>
            <a:ext cx="792347" cy="78706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6681B1B-F2B2-4E57-96F1-012833C3FE46}"/>
              </a:ext>
            </a:extLst>
          </p:cNvPr>
          <p:cNvSpPr txBox="1"/>
          <p:nvPr/>
        </p:nvSpPr>
        <p:spPr>
          <a:xfrm>
            <a:off x="1394263" y="194499"/>
            <a:ext cx="7778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u-RU" altLang="ru-RU" sz="24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Нормативно-правовая база </a:t>
            </a:r>
            <a:r>
              <a:rPr lang="ru-RU" altLang="ru-RU" sz="2400" b="1" cap="all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гко</a:t>
            </a:r>
            <a:r>
              <a:rPr lang="ru-RU" altLang="ru-RU" sz="24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400" b="1" dirty="0">
              <a:solidFill>
                <a:srgbClr val="E31E24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189196"/>
            <a:ext cx="91440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lvl="2" indent="-258763" algn="ctr">
              <a:spcAft>
                <a:spcPts val="600"/>
              </a:spcAft>
              <a:buFont typeface="+mj-lt"/>
              <a:buAutoNum type="arabicPeriod"/>
            </a:pPr>
            <a:r>
              <a:rPr 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Федеральный закон от 03.07.2016 №237-ФЗ «О государственной кадастровой оценке</a:t>
            </a: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»</a:t>
            </a:r>
          </a:p>
          <a:p>
            <a:pPr marL="360000" lvl="2" indent="-258763" algn="ctr">
              <a:spcAft>
                <a:spcPts val="600"/>
              </a:spcAft>
              <a:buFont typeface="+mj-lt"/>
              <a:buAutoNum type="arabicPeriod"/>
            </a:pPr>
            <a:endParaRPr lang="ru-RU" sz="28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marL="360000" lvl="2" indent="-258763" algn="ctr">
              <a:spcAft>
                <a:spcPts val="600"/>
              </a:spcAft>
              <a:buFont typeface="+mj-lt"/>
              <a:buAutoNum type="arabicPeriod"/>
            </a:pP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Федеральный </a:t>
            </a:r>
            <a:r>
              <a:rPr 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закон от </a:t>
            </a: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31.07.2020  </a:t>
            </a:r>
            <a:r>
              <a:rPr 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№</a:t>
            </a: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269-ФЗ </a:t>
            </a:r>
            <a:r>
              <a:rPr 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«</a:t>
            </a: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 внесении изменений в отдельные законодательные акты Российской Федерации»</a:t>
            </a:r>
          </a:p>
          <a:p>
            <a:pPr marL="360000" lvl="2" indent="-258763" algn="ctr">
              <a:spcAft>
                <a:spcPts val="600"/>
              </a:spcAft>
              <a:buFont typeface="+mj-lt"/>
              <a:buAutoNum type="arabicPeriod"/>
            </a:pP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marL="360000" lvl="2" indent="-258763" algn="ctr">
              <a:spcAft>
                <a:spcPts val="600"/>
              </a:spcAft>
              <a:buFont typeface="+mj-lt"/>
              <a:buAutoNum type="arabicPeriod"/>
            </a:pP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Приказ </a:t>
            </a:r>
            <a:r>
              <a:rPr 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Минэкономразвития России от 12.05.2017 N 226 «Об утверждении методических указаний о государственной кадастровой оценке» (далее – Методические указания</a:t>
            </a: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0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280">
            <a:extLst>
              <a:ext uri="{FF2B5EF4-FFF2-40B4-BE49-F238E27FC236}">
                <a16:creationId xmlns="" xmlns:a16="http://schemas.microsoft.com/office/drawing/2014/main" id="{AC94E166-F4F4-4D29-A791-5D077417D1C8}"/>
              </a:ext>
            </a:extLst>
          </p:cNvPr>
          <p:cNvSpPr/>
          <p:nvPr/>
        </p:nvSpPr>
        <p:spPr>
          <a:xfrm>
            <a:off x="5292080" y="4946500"/>
            <a:ext cx="3563816" cy="570732"/>
          </a:xfrm>
          <a:prstGeom prst="rect">
            <a:avLst/>
          </a:prstGeom>
          <a:solidFill>
            <a:srgbClr val="51A7F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" name="Shape 280">
            <a:extLst>
              <a:ext uri="{FF2B5EF4-FFF2-40B4-BE49-F238E27FC236}">
                <a16:creationId xmlns="" xmlns:a16="http://schemas.microsoft.com/office/drawing/2014/main" id="{AC94E166-F4F4-4D29-A791-5D077417D1C8}"/>
              </a:ext>
            </a:extLst>
          </p:cNvPr>
          <p:cNvSpPr/>
          <p:nvPr/>
        </p:nvSpPr>
        <p:spPr>
          <a:xfrm>
            <a:off x="5292080" y="4082404"/>
            <a:ext cx="3563816" cy="570732"/>
          </a:xfrm>
          <a:prstGeom prst="rect">
            <a:avLst/>
          </a:prstGeom>
          <a:solidFill>
            <a:srgbClr val="51A7F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                      </a:t>
            </a:r>
          </a:p>
          <a:p>
            <a:r>
              <a:rPr lang="ru-RU" sz="14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endParaRPr lang="ru-RU" sz="1600" dirty="0">
              <a:solidFill>
                <a:srgbClr val="660033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83B8F756-ADD4-4ED8-892B-3DFE1C7D03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029119" cy="10222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6681B1B-F2B2-4E57-96F1-012833C3FE46}"/>
              </a:ext>
            </a:extLst>
          </p:cNvPr>
          <p:cNvSpPr txBox="1"/>
          <p:nvPr/>
        </p:nvSpPr>
        <p:spPr>
          <a:xfrm>
            <a:off x="1330385" y="169307"/>
            <a:ext cx="7706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cap="all" dirty="0" smtClean="0">
                <a:solidFill>
                  <a:srgbClr val="EE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 в законодательстве 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cap="all" dirty="0" smtClean="0">
                <a:solidFill>
                  <a:srgbClr val="EE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1 января 2021 года   </a:t>
            </a:r>
          </a:p>
        </p:txBody>
      </p:sp>
      <p:sp>
        <p:nvSpPr>
          <p:cNvPr id="9" name="Shape 279">
            <a:extLst>
              <a:ext uri="{FF2B5EF4-FFF2-40B4-BE49-F238E27FC236}">
                <a16:creationId xmlns="" xmlns:a16="http://schemas.microsoft.com/office/drawing/2014/main" id="{2BA06F08-8E6D-43BD-B7DF-1D659A50BBBA}"/>
              </a:ext>
            </a:extLst>
          </p:cNvPr>
          <p:cNvSpPr/>
          <p:nvPr/>
        </p:nvSpPr>
        <p:spPr>
          <a:xfrm>
            <a:off x="410493" y="1340768"/>
            <a:ext cx="4089499" cy="368371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30004" tIns="30004" rIns="30004" bIns="30004" anchor="ctr">
            <a:spAutoFit/>
          </a:bodyPr>
          <a:lstStyle>
            <a:lvl1pPr>
              <a:lnSpc>
                <a:spcPct val="90000"/>
              </a:lnSpc>
              <a:defRPr sz="4900">
                <a:solidFill>
                  <a:srgbClr val="53585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cap="all" dirty="0" smtClean="0">
                <a:solidFill>
                  <a:srgbClr val="EE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Оценка 2022 года</a:t>
            </a:r>
            <a:endParaRPr lang="ru-RU" sz="2000" b="1" kern="0" cap="all" dirty="0">
              <a:solidFill>
                <a:srgbClr val="EE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10" name="Shape 280">
            <a:extLst>
              <a:ext uri="{FF2B5EF4-FFF2-40B4-BE49-F238E27FC236}">
                <a16:creationId xmlns="" xmlns:a16="http://schemas.microsoft.com/office/drawing/2014/main" id="{AC94E166-F4F4-4D29-A791-5D077417D1C8}"/>
              </a:ext>
            </a:extLst>
          </p:cNvPr>
          <p:cNvSpPr/>
          <p:nvPr/>
        </p:nvSpPr>
        <p:spPr>
          <a:xfrm>
            <a:off x="5256656" y="2426220"/>
            <a:ext cx="3563816" cy="570732"/>
          </a:xfrm>
          <a:prstGeom prst="rect">
            <a:avLst/>
          </a:prstGeom>
          <a:solidFill>
            <a:srgbClr val="51A7F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" name="Shape 292">
            <a:extLst>
              <a:ext uri="{FF2B5EF4-FFF2-40B4-BE49-F238E27FC236}">
                <a16:creationId xmlns="" xmlns:a16="http://schemas.microsoft.com/office/drawing/2014/main" id="{0A86664B-E59B-4521-BAB4-EDAEA5361CF2}"/>
              </a:ext>
            </a:extLst>
          </p:cNvPr>
          <p:cNvSpPr/>
          <p:nvPr/>
        </p:nvSpPr>
        <p:spPr>
          <a:xfrm>
            <a:off x="6372200" y="2495018"/>
            <a:ext cx="1035220" cy="429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0004" tIns="30004" rIns="30004" bIns="30004" anchor="ctr">
            <a:spAutoFit/>
          </a:bodyPr>
          <a:lstStyle>
            <a:lvl1pPr>
              <a:defRPr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дания</a:t>
            </a:r>
            <a:endParaRPr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4" name="Shape 292">
            <a:extLst>
              <a:ext uri="{FF2B5EF4-FFF2-40B4-BE49-F238E27FC236}">
                <a16:creationId xmlns="" xmlns:a16="http://schemas.microsoft.com/office/drawing/2014/main" id="{A3A26E7C-5196-43D0-88F6-A1FA94A871E6}"/>
              </a:ext>
            </a:extLst>
          </p:cNvPr>
          <p:cNvSpPr/>
          <p:nvPr/>
        </p:nvSpPr>
        <p:spPr>
          <a:xfrm>
            <a:off x="6079770" y="4149080"/>
            <a:ext cx="1732590" cy="429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0004" tIns="30004" rIns="30004" bIns="30004" anchor="ctr">
            <a:spAutoFit/>
          </a:bodyPr>
          <a:lstStyle>
            <a:lvl1pPr>
              <a:defRPr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Сооружения</a:t>
            </a:r>
            <a:endParaRPr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" name="Shape 292">
            <a:extLst>
              <a:ext uri="{FF2B5EF4-FFF2-40B4-BE49-F238E27FC236}">
                <a16:creationId xmlns="" xmlns:a16="http://schemas.microsoft.com/office/drawing/2014/main" id="{A3A26E7C-5196-43D0-88F6-A1FA94A871E6}"/>
              </a:ext>
            </a:extLst>
          </p:cNvPr>
          <p:cNvSpPr/>
          <p:nvPr/>
        </p:nvSpPr>
        <p:spPr>
          <a:xfrm>
            <a:off x="6084168" y="5015298"/>
            <a:ext cx="626455" cy="429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0004" tIns="30004" rIns="30004" bIns="30004" anchor="ctr">
            <a:spAutoFit/>
          </a:bodyPr>
          <a:lstStyle>
            <a:lvl1pPr>
              <a:defRPr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ОНС</a:t>
            </a:r>
            <a:endParaRPr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2" name="Shape 280">
            <a:extLst>
              <a:ext uri="{FF2B5EF4-FFF2-40B4-BE49-F238E27FC236}">
                <a16:creationId xmlns="" xmlns:a16="http://schemas.microsoft.com/office/drawing/2014/main" id="{AC94E166-F4F4-4D29-A791-5D077417D1C8}"/>
              </a:ext>
            </a:extLst>
          </p:cNvPr>
          <p:cNvSpPr/>
          <p:nvPr/>
        </p:nvSpPr>
        <p:spPr>
          <a:xfrm>
            <a:off x="5292080" y="5810596"/>
            <a:ext cx="3563816" cy="570732"/>
          </a:xfrm>
          <a:prstGeom prst="rect">
            <a:avLst/>
          </a:prstGeom>
          <a:solidFill>
            <a:srgbClr val="51A7F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" name="Shape 280">
            <a:extLst>
              <a:ext uri="{FF2B5EF4-FFF2-40B4-BE49-F238E27FC236}">
                <a16:creationId xmlns="" xmlns:a16="http://schemas.microsoft.com/office/drawing/2014/main" id="{AC94E166-F4F4-4D29-A791-5D077417D1C8}"/>
              </a:ext>
            </a:extLst>
          </p:cNvPr>
          <p:cNvSpPr/>
          <p:nvPr/>
        </p:nvSpPr>
        <p:spPr>
          <a:xfrm>
            <a:off x="5292080" y="3290316"/>
            <a:ext cx="3563816" cy="570732"/>
          </a:xfrm>
          <a:prstGeom prst="rect">
            <a:avLst/>
          </a:prstGeom>
          <a:solidFill>
            <a:srgbClr val="51A7F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" name="Shape 292">
            <a:extLst>
              <a:ext uri="{FF2B5EF4-FFF2-40B4-BE49-F238E27FC236}">
                <a16:creationId xmlns="" xmlns:a16="http://schemas.microsoft.com/office/drawing/2014/main" id="{59CAB34D-F81E-4ECA-9EA4-2E539637C661}"/>
              </a:ext>
            </a:extLst>
          </p:cNvPr>
          <p:cNvSpPr/>
          <p:nvPr/>
        </p:nvSpPr>
        <p:spPr>
          <a:xfrm>
            <a:off x="6058354" y="3287106"/>
            <a:ext cx="1754006" cy="429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0004" tIns="30004" rIns="30004" bIns="30004" anchor="ctr">
            <a:spAutoFit/>
          </a:bodyPr>
          <a:lstStyle>
            <a:lvl1pPr>
              <a:defRPr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Помещения </a:t>
            </a:r>
            <a:endParaRPr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6" name="Shape 292">
            <a:extLst>
              <a:ext uri="{FF2B5EF4-FFF2-40B4-BE49-F238E27FC236}">
                <a16:creationId xmlns="" xmlns:a16="http://schemas.microsoft.com/office/drawing/2014/main" id="{A3A26E7C-5196-43D0-88F6-A1FA94A871E6}"/>
              </a:ext>
            </a:extLst>
          </p:cNvPr>
          <p:cNvSpPr/>
          <p:nvPr/>
        </p:nvSpPr>
        <p:spPr>
          <a:xfrm>
            <a:off x="6156176" y="5879394"/>
            <a:ext cx="2162131" cy="429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0004" tIns="30004" rIns="30004" bIns="30004" anchor="ctr">
            <a:spAutoFit/>
          </a:bodyPr>
          <a:lstStyle>
            <a:lvl1pPr>
              <a:defRPr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Машино- места</a:t>
            </a:r>
            <a:endParaRPr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8" name="Shape 281">
            <a:extLst>
              <a:ext uri="{FF2B5EF4-FFF2-40B4-BE49-F238E27FC236}">
                <a16:creationId xmlns="" xmlns:a16="http://schemas.microsoft.com/office/drawing/2014/main" id="{B6713BC4-C6DE-4298-87AA-DAD489C0248E}"/>
              </a:ext>
            </a:extLst>
          </p:cNvPr>
          <p:cNvSpPr/>
          <p:nvPr/>
        </p:nvSpPr>
        <p:spPr>
          <a:xfrm>
            <a:off x="251520" y="2708920"/>
            <a:ext cx="4608512" cy="936104"/>
          </a:xfrm>
          <a:prstGeom prst="rect">
            <a:avLst/>
          </a:prstGeom>
          <a:solidFill>
            <a:srgbClr val="70BF4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3200">
                <a:solidFill>
                  <a:srgbClr val="FFFFFF"/>
                </a:solidFill>
              </a:defRPr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Земли сельскохозяйственного назначения </a:t>
            </a:r>
            <a:endParaRPr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Shape 281">
            <a:extLst>
              <a:ext uri="{FF2B5EF4-FFF2-40B4-BE49-F238E27FC236}">
                <a16:creationId xmlns="" xmlns:a16="http://schemas.microsoft.com/office/drawing/2014/main" id="{B6713BC4-C6DE-4298-87AA-DAD489C0248E}"/>
              </a:ext>
            </a:extLst>
          </p:cNvPr>
          <p:cNvSpPr/>
          <p:nvPr/>
        </p:nvSpPr>
        <p:spPr>
          <a:xfrm>
            <a:off x="251520" y="6237312"/>
            <a:ext cx="4608512" cy="612068"/>
          </a:xfrm>
          <a:prstGeom prst="rect">
            <a:avLst/>
          </a:prstGeom>
          <a:solidFill>
            <a:srgbClr val="70BF4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3200">
                <a:solidFill>
                  <a:srgbClr val="FFFFFF"/>
                </a:solidFill>
              </a:defRPr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Земли лесного  фонда</a:t>
            </a:r>
            <a:endParaRPr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Shape 281">
            <a:extLst>
              <a:ext uri="{FF2B5EF4-FFF2-40B4-BE49-F238E27FC236}">
                <a16:creationId xmlns="" xmlns:a16="http://schemas.microsoft.com/office/drawing/2014/main" id="{B6713BC4-C6DE-4298-87AA-DAD489C0248E}"/>
              </a:ext>
            </a:extLst>
          </p:cNvPr>
          <p:cNvSpPr/>
          <p:nvPr/>
        </p:nvSpPr>
        <p:spPr>
          <a:xfrm>
            <a:off x="251520" y="4725144"/>
            <a:ext cx="4608512" cy="631304"/>
          </a:xfrm>
          <a:prstGeom prst="rect">
            <a:avLst/>
          </a:prstGeom>
          <a:solidFill>
            <a:srgbClr val="70BF4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3200">
                <a:solidFill>
                  <a:srgbClr val="FFFFFF"/>
                </a:solidFill>
              </a:defRPr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Земли водного фонда</a:t>
            </a:r>
            <a:endParaRPr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Shape 281">
            <a:extLst>
              <a:ext uri="{FF2B5EF4-FFF2-40B4-BE49-F238E27FC236}">
                <a16:creationId xmlns="" xmlns:a16="http://schemas.microsoft.com/office/drawing/2014/main" id="{B6713BC4-C6DE-4298-87AA-DAD489C0248E}"/>
              </a:ext>
            </a:extLst>
          </p:cNvPr>
          <p:cNvSpPr/>
          <p:nvPr/>
        </p:nvSpPr>
        <p:spPr>
          <a:xfrm>
            <a:off x="251520" y="5445224"/>
            <a:ext cx="4608512" cy="720080"/>
          </a:xfrm>
          <a:prstGeom prst="rect">
            <a:avLst/>
          </a:prstGeom>
          <a:solidFill>
            <a:srgbClr val="70BF4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3200">
                <a:solidFill>
                  <a:srgbClr val="FFFFFF"/>
                </a:solidFill>
              </a:defRPr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Земли особо охраняемых территории и объектов</a:t>
            </a:r>
            <a:endParaRPr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Shape 279">
            <a:extLst>
              <a:ext uri="{FF2B5EF4-FFF2-40B4-BE49-F238E27FC236}">
                <a16:creationId xmlns="" xmlns:a16="http://schemas.microsoft.com/office/drawing/2014/main" id="{2BA06F08-8E6D-43BD-B7DF-1D659A50BBBA}"/>
              </a:ext>
            </a:extLst>
          </p:cNvPr>
          <p:cNvSpPr/>
          <p:nvPr/>
        </p:nvSpPr>
        <p:spPr>
          <a:xfrm>
            <a:off x="4946997" y="1340768"/>
            <a:ext cx="4089499" cy="368371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30004" tIns="30004" rIns="30004" bIns="30004" anchor="ctr">
            <a:spAutoFit/>
          </a:bodyPr>
          <a:lstStyle>
            <a:lvl1pPr>
              <a:lnSpc>
                <a:spcPct val="90000"/>
              </a:lnSpc>
              <a:defRPr sz="4900">
                <a:solidFill>
                  <a:srgbClr val="53585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cap="all" dirty="0" smtClean="0">
                <a:solidFill>
                  <a:srgbClr val="EE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Оценка 2023 года</a:t>
            </a:r>
            <a:endParaRPr lang="ru-RU" sz="2000" b="1" kern="0" cap="all" dirty="0">
              <a:solidFill>
                <a:srgbClr val="EE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25" name="Shape 281">
            <a:extLst>
              <a:ext uri="{FF2B5EF4-FFF2-40B4-BE49-F238E27FC236}">
                <a16:creationId xmlns="" xmlns:a16="http://schemas.microsoft.com/office/drawing/2014/main" id="{B6713BC4-C6DE-4298-87AA-DAD489C0248E}"/>
              </a:ext>
            </a:extLst>
          </p:cNvPr>
          <p:cNvSpPr/>
          <p:nvPr/>
        </p:nvSpPr>
        <p:spPr>
          <a:xfrm>
            <a:off x="251520" y="2060848"/>
            <a:ext cx="4608512" cy="570732"/>
          </a:xfrm>
          <a:prstGeom prst="rect">
            <a:avLst/>
          </a:prstGeom>
          <a:solidFill>
            <a:srgbClr val="70BF4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3200">
                <a:solidFill>
                  <a:srgbClr val="FFFFFF"/>
                </a:solidFill>
              </a:defRPr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Земли населенных пунктов </a:t>
            </a:r>
            <a:endParaRPr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Shape 281">
            <a:extLst>
              <a:ext uri="{FF2B5EF4-FFF2-40B4-BE49-F238E27FC236}">
                <a16:creationId xmlns="" xmlns:a16="http://schemas.microsoft.com/office/drawing/2014/main" id="{B6713BC4-C6DE-4298-87AA-DAD489C0248E}"/>
              </a:ext>
            </a:extLst>
          </p:cNvPr>
          <p:cNvSpPr/>
          <p:nvPr/>
        </p:nvSpPr>
        <p:spPr>
          <a:xfrm>
            <a:off x="251520" y="3717032"/>
            <a:ext cx="4608512" cy="936104"/>
          </a:xfrm>
          <a:prstGeom prst="rect">
            <a:avLst/>
          </a:prstGeom>
          <a:solidFill>
            <a:srgbClr val="70BF4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3200">
                <a:solidFill>
                  <a:srgbClr val="FFFFFF"/>
                </a:solidFill>
              </a:defRPr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Земли промышленности, энергетики, транспорта </a:t>
            </a:r>
            <a:endParaRPr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559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                      </a:t>
            </a:r>
          </a:p>
          <a:p>
            <a:r>
              <a:rPr lang="ru-RU" sz="14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endParaRPr lang="ru-RU" sz="1600" dirty="0">
              <a:solidFill>
                <a:srgbClr val="660033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83B8F756-ADD4-4ED8-892B-3DFE1C7D03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029119" cy="10222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6681B1B-F2B2-4E57-96F1-012833C3FE46}"/>
              </a:ext>
            </a:extLst>
          </p:cNvPr>
          <p:cNvSpPr txBox="1"/>
          <p:nvPr/>
        </p:nvSpPr>
        <p:spPr>
          <a:xfrm>
            <a:off x="1330385" y="169307"/>
            <a:ext cx="7706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cap="all" dirty="0" smtClean="0">
                <a:solidFill>
                  <a:srgbClr val="EE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 в законодательстве 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cap="all" dirty="0" smtClean="0">
                <a:solidFill>
                  <a:srgbClr val="EE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1 января 2021 года   </a:t>
            </a:r>
          </a:p>
        </p:txBody>
      </p:sp>
      <p:sp>
        <p:nvSpPr>
          <p:cNvPr id="9" name="Shape 279">
            <a:extLst>
              <a:ext uri="{FF2B5EF4-FFF2-40B4-BE49-F238E27FC236}">
                <a16:creationId xmlns="" xmlns:a16="http://schemas.microsoft.com/office/drawing/2014/main" id="{2BA06F08-8E6D-43BD-B7DF-1D659A50BBBA}"/>
              </a:ext>
            </a:extLst>
          </p:cNvPr>
          <p:cNvSpPr/>
          <p:nvPr/>
        </p:nvSpPr>
        <p:spPr>
          <a:xfrm>
            <a:off x="410493" y="1457870"/>
            <a:ext cx="4089499" cy="1107034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30004" tIns="30004" rIns="30004" bIns="30004" anchor="ctr">
            <a:spAutoFit/>
          </a:bodyPr>
          <a:lstStyle>
            <a:lvl1pPr>
              <a:lnSpc>
                <a:spcPct val="90000"/>
              </a:lnSpc>
              <a:defRPr sz="4900">
                <a:solidFill>
                  <a:srgbClr val="53585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cap="all" dirty="0" smtClean="0">
                <a:solidFill>
                  <a:srgbClr val="EE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СТАТЬЯ </a:t>
            </a:r>
            <a:r>
              <a:rPr lang="ru-RU" sz="2800" b="1" kern="0" cap="all" dirty="0" smtClean="0">
                <a:solidFill>
                  <a:srgbClr val="EE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14</a:t>
            </a:r>
            <a:r>
              <a:rPr lang="ru-RU" sz="2000" b="1" kern="0" cap="all" dirty="0" smtClean="0">
                <a:solidFill>
                  <a:srgbClr val="EE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. </a:t>
            </a:r>
            <a:r>
              <a:rPr lang="ru-RU" sz="2400" b="1" kern="0" cap="all" dirty="0" smtClean="0">
                <a:solidFill>
                  <a:srgbClr val="EE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О</a:t>
            </a:r>
            <a:r>
              <a:rPr lang="ru-RU" sz="2000" b="1" kern="0" cap="all" dirty="0" smtClean="0">
                <a:solidFill>
                  <a:srgbClr val="EE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ПРЕДЕЛЕНИЕ КАДАСТРОВОЙ СТОИМОСТИ</a:t>
            </a: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cap="all" dirty="0" smtClean="0">
                <a:solidFill>
                  <a:srgbClr val="EE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 </a:t>
            </a:r>
            <a:endParaRPr lang="ru-RU" sz="2000" b="1" kern="0" cap="all" dirty="0">
              <a:solidFill>
                <a:srgbClr val="EE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41" name="Shape 292">
            <a:extLst>
              <a:ext uri="{FF2B5EF4-FFF2-40B4-BE49-F238E27FC236}">
                <a16:creationId xmlns="" xmlns:a16="http://schemas.microsoft.com/office/drawing/2014/main" id="{A3A26E7C-5196-43D0-88F6-A1FA94A871E6}"/>
              </a:ext>
            </a:extLst>
          </p:cNvPr>
          <p:cNvSpPr/>
          <p:nvPr/>
        </p:nvSpPr>
        <p:spPr>
          <a:xfrm>
            <a:off x="6084168" y="5015298"/>
            <a:ext cx="60659" cy="429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0004" tIns="30004" rIns="30004" bIns="30004" anchor="ctr">
            <a:spAutoFit/>
          </a:bodyPr>
          <a:lstStyle>
            <a:lvl1pPr>
              <a:defRPr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endParaRPr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3" name="Shape 279">
            <a:extLst>
              <a:ext uri="{FF2B5EF4-FFF2-40B4-BE49-F238E27FC236}">
                <a16:creationId xmlns="" xmlns:a16="http://schemas.microsoft.com/office/drawing/2014/main" id="{2BA06F08-8E6D-43BD-B7DF-1D659A50BBBA}"/>
              </a:ext>
            </a:extLst>
          </p:cNvPr>
          <p:cNvSpPr/>
          <p:nvPr/>
        </p:nvSpPr>
        <p:spPr>
          <a:xfrm>
            <a:off x="4946997" y="1457870"/>
            <a:ext cx="4089499" cy="1107034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30004" tIns="30004" rIns="30004" bIns="30004" anchor="ctr">
            <a:spAutoFit/>
          </a:bodyPr>
          <a:lstStyle>
            <a:lvl1pPr>
              <a:lnSpc>
                <a:spcPct val="90000"/>
              </a:lnSpc>
              <a:defRPr sz="4900">
                <a:solidFill>
                  <a:srgbClr val="53585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cap="all" dirty="0" smtClean="0">
                <a:solidFill>
                  <a:srgbClr val="EE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СТАТЬЯ </a:t>
            </a:r>
            <a:r>
              <a:rPr lang="ru-RU" sz="2800" b="1" kern="0" cap="all" dirty="0" smtClean="0">
                <a:solidFill>
                  <a:srgbClr val="EE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21.</a:t>
            </a:r>
            <a:r>
              <a:rPr lang="ru-RU" sz="2000" b="1" kern="0" cap="all" dirty="0" smtClean="0">
                <a:solidFill>
                  <a:srgbClr val="EE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 </a:t>
            </a:r>
            <a:r>
              <a:rPr lang="ru-RU" sz="2400" b="1" kern="0" cap="all" dirty="0" smtClean="0">
                <a:solidFill>
                  <a:srgbClr val="EE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Р</a:t>
            </a:r>
            <a:r>
              <a:rPr lang="ru-RU" sz="2000" b="1" kern="0" cap="all" dirty="0" smtClean="0">
                <a:solidFill>
                  <a:srgbClr val="EE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АССМОТРЕНИЕ ЗАЯВЛЕНИЙ ОБ ИСПРАВЛЕНИИ ОШИБОК</a:t>
            </a:r>
            <a:endParaRPr lang="ru-RU" sz="2000" b="1" kern="0" cap="all" dirty="0">
              <a:solidFill>
                <a:srgbClr val="EE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25" name="Shape 281">
            <a:extLst>
              <a:ext uri="{FF2B5EF4-FFF2-40B4-BE49-F238E27FC236}">
                <a16:creationId xmlns="" xmlns:a16="http://schemas.microsoft.com/office/drawing/2014/main" id="{B6713BC4-C6DE-4298-87AA-DAD489C0248E}"/>
              </a:ext>
            </a:extLst>
          </p:cNvPr>
          <p:cNvSpPr/>
          <p:nvPr/>
        </p:nvSpPr>
        <p:spPr>
          <a:xfrm>
            <a:off x="251520" y="3642358"/>
            <a:ext cx="4608512" cy="1514834"/>
          </a:xfrm>
          <a:prstGeom prst="rect">
            <a:avLst/>
          </a:prstGeom>
          <a:solidFill>
            <a:srgbClr val="70BF41">
              <a:alpha val="45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3200">
                <a:solidFill>
                  <a:srgbClr val="FFFFFF"/>
                </a:solidFill>
              </a:defRPr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Запросы в ОГ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ОМС + управляющие и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ресурсоснабжающие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организации</a:t>
            </a:r>
            <a:endParaRPr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Shape 281">
            <a:extLst>
              <a:ext uri="{FF2B5EF4-FFF2-40B4-BE49-F238E27FC236}">
                <a16:creationId xmlns="" xmlns:a16="http://schemas.microsoft.com/office/drawing/2014/main" id="{B6713BC4-C6DE-4298-87AA-DAD489C0248E}"/>
              </a:ext>
            </a:extLst>
          </p:cNvPr>
          <p:cNvSpPr/>
          <p:nvPr/>
        </p:nvSpPr>
        <p:spPr>
          <a:xfrm>
            <a:off x="251520" y="5295876"/>
            <a:ext cx="4608512" cy="1229468"/>
          </a:xfrm>
          <a:prstGeom prst="rect">
            <a:avLst/>
          </a:prstGeom>
          <a:solidFill>
            <a:srgbClr val="70BF41">
              <a:alpha val="45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3200">
                <a:solidFill>
                  <a:srgbClr val="FFFFFF"/>
                </a:solidFill>
              </a:defRPr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Снижен срок для приема замечаний до 30 календарных дней</a:t>
            </a:r>
            <a:endParaRPr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Shape 281">
            <a:extLst>
              <a:ext uri="{FF2B5EF4-FFF2-40B4-BE49-F238E27FC236}">
                <a16:creationId xmlns="" xmlns:a16="http://schemas.microsoft.com/office/drawing/2014/main" id="{B6713BC4-C6DE-4298-87AA-DAD489C0248E}"/>
              </a:ext>
            </a:extLst>
          </p:cNvPr>
          <p:cNvSpPr/>
          <p:nvPr/>
        </p:nvSpPr>
        <p:spPr>
          <a:xfrm>
            <a:off x="251520" y="2772786"/>
            <a:ext cx="4608512" cy="659025"/>
          </a:xfrm>
          <a:prstGeom prst="rect">
            <a:avLst/>
          </a:prstGeom>
          <a:solidFill>
            <a:srgbClr val="70BF41">
              <a:alpha val="44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3200">
                <a:solidFill>
                  <a:srgbClr val="FFFFFF"/>
                </a:solidFill>
              </a:defRPr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Новая редакция статьи</a:t>
            </a:r>
            <a:endParaRPr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Shape 281">
            <a:extLst>
              <a:ext uri="{FF2B5EF4-FFF2-40B4-BE49-F238E27FC236}">
                <a16:creationId xmlns="" xmlns:a16="http://schemas.microsoft.com/office/drawing/2014/main" id="{B6713BC4-C6DE-4298-87AA-DAD489C0248E}"/>
              </a:ext>
            </a:extLst>
          </p:cNvPr>
          <p:cNvSpPr/>
          <p:nvPr/>
        </p:nvSpPr>
        <p:spPr>
          <a:xfrm>
            <a:off x="5183440" y="5301208"/>
            <a:ext cx="3672456" cy="1229468"/>
          </a:xfrm>
          <a:prstGeom prst="rect">
            <a:avLst/>
          </a:prstGeom>
          <a:solidFill>
            <a:srgbClr val="70BF41">
              <a:alpha val="45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3200">
                <a:solidFill>
                  <a:srgbClr val="FFFFFF"/>
                </a:solidFill>
              </a:defRPr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Утверждена форма заявления</a:t>
            </a:r>
          </a:p>
        </p:txBody>
      </p:sp>
      <p:sp>
        <p:nvSpPr>
          <p:cNvPr id="32" name="Shape 281">
            <a:extLst>
              <a:ext uri="{FF2B5EF4-FFF2-40B4-BE49-F238E27FC236}">
                <a16:creationId xmlns="" xmlns:a16="http://schemas.microsoft.com/office/drawing/2014/main" id="{B6713BC4-C6DE-4298-87AA-DAD489C0248E}"/>
              </a:ext>
            </a:extLst>
          </p:cNvPr>
          <p:cNvSpPr/>
          <p:nvPr/>
        </p:nvSpPr>
        <p:spPr>
          <a:xfrm>
            <a:off x="5148064" y="3573016"/>
            <a:ext cx="3672456" cy="1584176"/>
          </a:xfrm>
          <a:prstGeom prst="rect">
            <a:avLst/>
          </a:prstGeom>
          <a:solidFill>
            <a:srgbClr val="70BF41">
              <a:alpha val="45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3200">
                <a:solidFill>
                  <a:srgbClr val="FFFFFF"/>
                </a:solidFill>
              </a:defRPr>
            </a:pPr>
            <a:endPara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>
              <a:defRPr sz="3200">
                <a:solidFill>
                  <a:srgbClr val="FFFFFF"/>
                </a:solidFill>
              </a:defRPr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Заявители – любые юридические и физические лица, ОГВ и ОМС</a:t>
            </a:r>
          </a:p>
          <a:p>
            <a:pPr lvl="0" algn="ctr">
              <a:defRPr sz="3200">
                <a:solidFill>
                  <a:srgbClr val="FFFFFF"/>
                </a:solidFill>
              </a:defRPr>
            </a:pPr>
            <a:endParaRPr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Shape 281">
            <a:extLst>
              <a:ext uri="{FF2B5EF4-FFF2-40B4-BE49-F238E27FC236}">
                <a16:creationId xmlns="" xmlns:a16="http://schemas.microsoft.com/office/drawing/2014/main" id="{B6713BC4-C6DE-4298-87AA-DAD489C0248E}"/>
              </a:ext>
            </a:extLst>
          </p:cNvPr>
          <p:cNvSpPr/>
          <p:nvPr/>
        </p:nvSpPr>
        <p:spPr>
          <a:xfrm>
            <a:off x="5148016" y="2780928"/>
            <a:ext cx="3672456" cy="650883"/>
          </a:xfrm>
          <a:prstGeom prst="rect">
            <a:avLst/>
          </a:prstGeom>
          <a:solidFill>
            <a:srgbClr val="70BF41">
              <a:alpha val="45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3200">
                <a:solidFill>
                  <a:srgbClr val="FFFFFF"/>
                </a:solidFill>
              </a:defRPr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Заявление </a:t>
            </a:r>
            <a:endParaRPr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677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01" r="1265"/>
          <a:stretch>
            <a:fillRect/>
          </a:stretch>
        </p:blipFill>
        <p:spPr bwMode="auto">
          <a:xfrm>
            <a:off x="34925" y="1563688"/>
            <a:ext cx="9096375" cy="529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1112" y="1025352"/>
            <a:ext cx="9144000" cy="583264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ru-RU" sz="23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3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3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3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3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3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3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3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>
            <a:extLst/>
          </p:cNvPr>
          <p:cNvSpPr/>
          <p:nvPr/>
        </p:nvSpPr>
        <p:spPr>
          <a:xfrm>
            <a:off x="1064196" y="36513"/>
            <a:ext cx="80671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altLang="ru-RU" sz="24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Итоги </a:t>
            </a:r>
            <a:r>
              <a:rPr lang="ru-RU" altLang="ru-RU" sz="24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государственной кадастровой оценки    </a:t>
            </a:r>
          </a:p>
          <a:p>
            <a:pPr algn="r">
              <a:defRPr/>
            </a:pPr>
            <a:r>
              <a:rPr lang="ru-RU" altLang="ru-RU" sz="24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по </a:t>
            </a:r>
            <a:r>
              <a:rPr lang="ru-RU" altLang="ru-RU" sz="2400" b="1" cap="all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можгинскому</a:t>
            </a:r>
            <a:r>
              <a:rPr lang="ru-RU" altLang="ru-RU" sz="24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району </a:t>
            </a:r>
            <a:r>
              <a:rPr lang="ru-RU" altLang="ru-RU" sz="24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в сравнении с  предыдущими турами   </a:t>
            </a:r>
            <a:endParaRPr lang="ru-RU" altLang="ru-RU" sz="2400" b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pic>
        <p:nvPicPr>
          <p:cNvPr id="8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0386"/>
            <a:ext cx="10287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356793206"/>
              </p:ext>
            </p:extLst>
          </p:nvPr>
        </p:nvGraphicFramePr>
        <p:xfrm>
          <a:off x="0" y="1124744"/>
          <a:ext cx="8904907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764788"/>
              </p:ext>
            </p:extLst>
          </p:nvPr>
        </p:nvGraphicFramePr>
        <p:xfrm>
          <a:off x="0" y="10125744"/>
          <a:ext cx="9108504" cy="5523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08504"/>
              </a:tblGrid>
              <a:tr h="6263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 СЕГМЕНТ  «СЕЛЬСКОХОЗЯЙСТВЕННОЕ ИСПОЛЬЗОВАНИЕ»</a:t>
                      </a:r>
                      <a:endParaRPr lang="ru-RU" sz="2000" b="1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9388" marB="0" anchor="ctr">
                    <a:solidFill>
                      <a:schemeClr val="accent1">
                        <a:alpha val="16000"/>
                      </a:schemeClr>
                    </a:solidFill>
                  </a:tcPr>
                </a:tc>
              </a:tr>
              <a:tr h="5251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 СЕГМЕНТ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«ЖИЛА ЗАСТРОЙКА (</a:t>
                      </a:r>
                      <a:r>
                        <a:rPr lang="ru-RU" sz="2000" b="1" baseline="0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среднеэтажная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и многоэтажная)»</a:t>
                      </a:r>
                      <a:endParaRPr lang="ru-RU" sz="2000" b="1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9388" marB="0" anchor="ctr"/>
                </a:tc>
              </a:tr>
              <a:tr h="408424">
                <a:tc>
                  <a:txBody>
                    <a:bodyPr/>
                    <a:lstStyle/>
                    <a:p>
                      <a:pPr marL="0" marR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3. СЕГМЕНТ «ОБЩЕСТВЕННОЕ ИСПОЛЬЗОВАНИЕ»</a:t>
                      </a:r>
                      <a:endParaRPr lang="ru-RU" sz="2000" b="1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9388" marB="0" anchor="ctr"/>
                </a:tc>
              </a:tr>
              <a:tr h="437251">
                <a:tc>
                  <a:txBody>
                    <a:bodyPr/>
                    <a:lstStyle/>
                    <a:p>
                      <a:pPr marL="0" marR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4. СЕГМЕНТ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«ПРЕДПРИНИМАТЕЛЬСТВО»</a:t>
                      </a:r>
                      <a:endParaRPr lang="ru-RU" sz="2000" b="1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9388" marB="0" anchor="ctr"/>
                </a:tc>
              </a:tr>
              <a:tr h="538343">
                <a:tc>
                  <a:txBody>
                    <a:bodyPr/>
                    <a:lstStyle/>
                    <a:p>
                      <a:pPr marL="0" marR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5. СЕГМЕНТ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«ОТДЫХ (РЕКРЕАЦИЯ)</a:t>
                      </a:r>
                      <a:endParaRPr lang="ru-RU" sz="2000" b="1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9388" marB="0" anchor="ctr"/>
                </a:tc>
              </a:tr>
              <a:tr h="576064">
                <a:tc>
                  <a:txBody>
                    <a:bodyPr/>
                    <a:lstStyle/>
                    <a:p>
                      <a:pPr algn="ctr" defTabSz="685800">
                        <a:lnSpc>
                          <a:spcPct val="90000"/>
                        </a:lnSpc>
                        <a:defRPr/>
                      </a:pP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6. СЕГМЕНТ</a:t>
                      </a:r>
                      <a:r>
                        <a:rPr lang="ru-RU" sz="2000" b="1" kern="12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«ПРОИЗВОДСТВЕННАЯ ДЕЯТЕЛЬНОСТЬ»</a:t>
                      </a:r>
                      <a:endParaRPr lang="ru-RU" sz="2000" b="1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393" marR="9393" marT="9388" marB="0" anchor="ctr"/>
                </a:tc>
              </a:tr>
              <a:tr h="5760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7. СЕГМЕНТ  «ТРАНСПОРТ»</a:t>
                      </a:r>
                      <a:endParaRPr lang="ru-RU" sz="2000" b="1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9388" marB="0" anchor="ctr"/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9.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СЕГМЕНТ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«ОХРАНЯЕМЫЕ ПРИРОДНЫЕ ТЕРРИТОРИИ И БЛАГОУСТРОЙСТВО»</a:t>
                      </a:r>
                      <a:endParaRPr lang="ru-RU" sz="2000" b="1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9388" marB="0" anchor="ctr"/>
                </a:tc>
              </a:tr>
              <a:tr h="1077925">
                <a:tc>
                  <a:txBody>
                    <a:bodyPr/>
                    <a:lstStyle/>
                    <a:p>
                      <a:pPr marL="0" marR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10. СЕГМЕНТ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«ИСПОЛЬЗОВАНИЕ ЛЕСОВ»</a:t>
                      </a:r>
                      <a:endParaRPr lang="ru-RU" sz="2000" b="1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9388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331923" y="3708321"/>
            <a:ext cx="17993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>
              <a:solidFill>
                <a:srgbClr val="00B050"/>
              </a:solidFill>
            </a:endParaRPr>
          </a:p>
          <a:p>
            <a:r>
              <a:rPr lang="ru-RU" sz="3200" b="1" dirty="0">
                <a:solidFill>
                  <a:srgbClr val="00B050"/>
                </a:solidFill>
              </a:rPr>
              <a:t>+</a:t>
            </a:r>
            <a:r>
              <a:rPr lang="ru-RU" sz="3200" b="1" dirty="0" smtClean="0">
                <a:solidFill>
                  <a:srgbClr val="00B050"/>
                </a:solidFill>
              </a:rPr>
              <a:t> 13,4%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32240" y="2215813"/>
            <a:ext cx="1407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+ 128%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01025" y="5222026"/>
            <a:ext cx="13051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+ 2,8%</a:t>
            </a:r>
            <a:endParaRPr lang="ru-RU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671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solidFill>
                  <a:prstClr val="black"/>
                </a:solidFill>
              </a:rPr>
              <a:t>                      </a:t>
            </a:r>
          </a:p>
          <a:p>
            <a:r>
              <a:rPr lang="ru-RU" sz="14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endParaRPr lang="ru-RU" sz="1600" dirty="0">
              <a:solidFill>
                <a:srgbClr val="660033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83B8F756-ADD4-4ED8-892B-3DFE1C7D03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029119" cy="10222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6681B1B-F2B2-4E57-96F1-012833C3FE46}"/>
              </a:ext>
            </a:extLst>
          </p:cNvPr>
          <p:cNvSpPr txBox="1"/>
          <p:nvPr/>
        </p:nvSpPr>
        <p:spPr>
          <a:xfrm>
            <a:off x="1330385" y="169307"/>
            <a:ext cx="7706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cap="all" dirty="0" smtClean="0">
                <a:solidFill>
                  <a:srgbClr val="EE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 кадастровой стоимости земельных участков по сегментам</a:t>
            </a:r>
          </a:p>
        </p:txBody>
      </p:sp>
      <p:sp>
        <p:nvSpPr>
          <p:cNvPr id="41" name="Shape 292">
            <a:extLst>
              <a:ext uri="{FF2B5EF4-FFF2-40B4-BE49-F238E27FC236}">
                <a16:creationId xmlns="" xmlns:a16="http://schemas.microsoft.com/office/drawing/2014/main" id="{A3A26E7C-5196-43D0-88F6-A1FA94A871E6}"/>
              </a:ext>
            </a:extLst>
          </p:cNvPr>
          <p:cNvSpPr/>
          <p:nvPr/>
        </p:nvSpPr>
        <p:spPr>
          <a:xfrm>
            <a:off x="6084168" y="5015298"/>
            <a:ext cx="60659" cy="429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0004" tIns="30004" rIns="30004" bIns="30004" anchor="ctr">
            <a:spAutoFit/>
          </a:bodyPr>
          <a:lstStyle>
            <a:lvl1pPr>
              <a:defRPr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endParaRPr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087186"/>
              </p:ext>
            </p:extLst>
          </p:nvPr>
        </p:nvGraphicFramePr>
        <p:xfrm>
          <a:off x="35496" y="1268760"/>
          <a:ext cx="9108504" cy="558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15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566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703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536433">
                <a:tc>
                  <a:txBody>
                    <a:bodyPr/>
                    <a:lstStyle/>
                    <a:p>
                      <a:pPr algn="ctr" defTabSz="685800">
                        <a:lnSpc>
                          <a:spcPct val="90000"/>
                        </a:lnSpc>
                        <a:defRPr/>
                      </a:pPr>
                      <a:r>
                        <a:rPr lang="ru-RU" altLang="ru-RU" sz="2400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Результаты ГКО</a:t>
                      </a:r>
                    </a:p>
                    <a:p>
                      <a:pPr algn="ctr" defTabSz="685800">
                        <a:lnSpc>
                          <a:spcPct val="90000"/>
                        </a:lnSpc>
                        <a:defRPr/>
                      </a:pPr>
                      <a:r>
                        <a:rPr lang="ru-RU" altLang="ru-RU" sz="2400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по земельным</a:t>
                      </a:r>
                      <a:r>
                        <a:rPr lang="ru-RU" altLang="ru-RU" sz="2400" kern="1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участкам</a:t>
                      </a:r>
                    </a:p>
                    <a:p>
                      <a:pPr algn="ctr" defTabSz="685800">
                        <a:lnSpc>
                          <a:spcPct val="90000"/>
                        </a:lnSpc>
                        <a:defRPr/>
                      </a:pPr>
                      <a:r>
                        <a:rPr lang="ru-RU" sz="2400" b="1" kern="1200" baseline="0" dirty="0" err="1" smtClean="0">
                          <a:solidFill>
                            <a:srgbClr val="F6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Можгинский</a:t>
                      </a:r>
                      <a:r>
                        <a:rPr lang="ru-RU" sz="2400" b="1" kern="1200" baseline="0" dirty="0" smtClean="0">
                          <a:solidFill>
                            <a:srgbClr val="F6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</a:t>
                      </a:r>
                      <a:endParaRPr lang="ru-RU" sz="2400" b="1" kern="1200" dirty="0">
                        <a:solidFill>
                          <a:srgbClr val="F6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393" marR="9393" marT="9388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ГКО в 2020  </a:t>
                      </a:r>
                    </a:p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млн. руб.</a:t>
                      </a:r>
                      <a:endParaRPr lang="ru-RU" sz="2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93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ГКО предыдущего тура</a:t>
                      </a:r>
                    </a:p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млн. руб.</a:t>
                      </a:r>
                      <a:endParaRPr lang="ru-RU" sz="2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9388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42926">
                <a:tc>
                  <a:txBody>
                    <a:bodyPr/>
                    <a:lstStyle/>
                    <a:p>
                      <a:pPr marL="0" marR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3 СЕГМЕНТ «ОБЩЕСТВЕННОЕ ИСПОЛЬЗОВАНИЕ»  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+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126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%</a:t>
                      </a:r>
                      <a:endParaRPr lang="ru-RU" sz="20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9388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2000" b="1" i="0" u="none" strike="noStrike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459</a:t>
                      </a:r>
                      <a:endParaRPr lang="ru-RU" sz="2000" b="1" i="0" u="none" strike="noStrike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9" marR="9529" marT="9523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2000" b="1" i="0" u="none" strike="noStrike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203 </a:t>
                      </a:r>
                      <a:endParaRPr lang="ru-RU" sz="2000" b="1" i="0" u="none" strike="noStrike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9" marR="9529" marT="9523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63944">
                <a:tc>
                  <a:txBody>
                    <a:bodyPr/>
                    <a:lstStyle/>
                    <a:p>
                      <a:pPr marL="0" marR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 СЕГМЕНТ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«ПРЕДПРИНИМАТЕЛЬСТВО»</a:t>
                      </a:r>
                      <a:endParaRPr lang="ru-RU" sz="2000" b="1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+ 133%</a:t>
                      </a:r>
                      <a:endParaRPr lang="ru-RU" sz="20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9388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2000" b="1" i="0" u="none" strike="noStrike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131 </a:t>
                      </a:r>
                      <a:endParaRPr lang="ru-RU" sz="2000" b="1" i="0" u="none" strike="noStrike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9" marR="9529" marT="9523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2000" b="1" u="none" strike="noStrike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56</a:t>
                      </a:r>
                    </a:p>
                  </a:txBody>
                  <a:tcPr marL="9529" marR="9529" marT="9523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63944">
                <a:tc>
                  <a:txBody>
                    <a:bodyPr/>
                    <a:lstStyle/>
                    <a:p>
                      <a:pPr marL="0" marR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r>
                        <a:rPr lang="ru-RU" sz="2000" b="1" kern="12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СЕГМЕНТ</a:t>
                      </a:r>
                      <a:r>
                        <a:rPr lang="ru-RU" sz="2000" b="1" kern="12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«ПРОИЗВОДСТВЕННАЯ ДЕЯТЕЛЬНОСТЬ» </a:t>
                      </a:r>
                      <a:r>
                        <a:rPr lang="ru-RU" sz="2000" b="1" kern="120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+ 8%</a:t>
                      </a:r>
                      <a:endParaRPr lang="ru-RU" sz="2000" b="1" kern="1200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9388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2000" b="1" i="0" u="none" strike="noStrike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1 324</a:t>
                      </a:r>
                      <a:endParaRPr lang="ru-RU" sz="2000" b="1" i="0" u="none" strike="noStrike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9" marR="9529" marT="9523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2000" b="1" u="none" strike="noStrike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1 227</a:t>
                      </a:r>
                    </a:p>
                  </a:txBody>
                  <a:tcPr marL="9529" marR="9529" marT="9523" marB="0" anchor="ctr"/>
                </a:tc>
              </a:tr>
              <a:tr h="1281993">
                <a:tc>
                  <a:txBody>
                    <a:bodyPr/>
                    <a:lstStyle/>
                    <a:p>
                      <a:pPr marL="0" marR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 СЕГМЕНТ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«САДОВОДЧЕСКОЕ, ОГОРОДНИЧЕСКОЕ И ДАЧНОЕ ИСПОЛЬЗОВАНИЕ, МАЛОЭТАЖНАЯ ЖИЛАЯ ЗАСТРОЙКА  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+ 216 %</a:t>
                      </a:r>
                      <a:endParaRPr lang="ru-RU" sz="20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9388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2000" b="1" i="0" u="none" strike="noStrike" kern="12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4 654</a:t>
                      </a:r>
                      <a:endParaRPr lang="ru-RU" sz="2000" b="1" i="0" u="none" strike="noStrike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9" marR="9529" marT="9523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2000" b="1" u="none" strike="noStrike" kern="12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1 470</a:t>
                      </a:r>
                      <a:endParaRPr lang="ru-RU" sz="2000" b="1" u="none" strike="noStrike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9" marR="9529" marT="9523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728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01" r="1265"/>
          <a:stretch>
            <a:fillRect/>
          </a:stretch>
        </p:blipFill>
        <p:spPr bwMode="auto">
          <a:xfrm>
            <a:off x="34925" y="1563688"/>
            <a:ext cx="9096375" cy="529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"/>
            <a:ext cx="9144000" cy="688538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42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377238" y="6597650"/>
            <a:ext cx="766762" cy="26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28F983A-4FE8-4186-9DCD-B774FF9EC211}" type="slidenum">
              <a:rPr lang="ru-RU" altLang="ru-RU" sz="900">
                <a:solidFill>
                  <a:srgbClr val="C00000"/>
                </a:solidFill>
              </a:rPr>
              <a:pPr/>
              <a:t>7</a:t>
            </a:fld>
            <a:endParaRPr lang="ru-RU" altLang="ru-RU" sz="900">
              <a:solidFill>
                <a:srgbClr val="C00000"/>
              </a:solidFill>
            </a:endParaRPr>
          </a:p>
        </p:txBody>
      </p:sp>
      <p:sp>
        <p:nvSpPr>
          <p:cNvPr id="14" name="TextBox 13">
            <a:extLst/>
          </p:cNvPr>
          <p:cNvSpPr txBox="1"/>
          <p:nvPr/>
        </p:nvSpPr>
        <p:spPr>
          <a:xfrm>
            <a:off x="1258888" y="44450"/>
            <a:ext cx="7885112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Последовательность действий в случае несогласия с размером кадастровой стоимости</a:t>
            </a:r>
            <a:endParaRPr lang="ru-RU" sz="2400" b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0" y="1276350"/>
            <a:ext cx="9144000" cy="4600575"/>
          </a:xfrm>
          <a:prstGeom prst="rect">
            <a:avLst/>
          </a:prstGeom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Clr>
                <a:srgbClr val="0070C0"/>
              </a:buClr>
              <a:buFont typeface="Arial" pitchFamily="34" charset="0"/>
              <a:buNone/>
              <a:defRPr/>
            </a:pP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030287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cap="flat" cmpd="sng" algn="ctr">
                <a:solidFill>
                  <a:srgbClr val="CC33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>
            <a:extLst/>
          </p:cNvPr>
          <p:cNvSpPr/>
          <p:nvPr/>
        </p:nvSpPr>
        <p:spPr>
          <a:xfrm>
            <a:off x="467544" y="2780928"/>
            <a:ext cx="3480519" cy="1440160"/>
          </a:xfrm>
          <a:prstGeom prst="rect">
            <a:avLst/>
          </a:prstGeom>
          <a:solidFill>
            <a:srgbClr val="92D050">
              <a:alpha val="45000"/>
            </a:srgb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2000">
              <a:spcBef>
                <a:spcPts val="0"/>
              </a:spcBef>
              <a:defRPr/>
            </a:pPr>
            <a:r>
              <a:rPr lang="ru-RU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ОБРАТИТЬСЯ ЗА ПОЛУЧЕНИЕМ РАЗЪЯСНЕНИЯ В ЦКО БТИ</a:t>
            </a:r>
            <a:endParaRPr lang="ru-RU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20" name="Прямоугольник 19">
            <a:extLst/>
          </p:cNvPr>
          <p:cNvSpPr/>
          <p:nvPr/>
        </p:nvSpPr>
        <p:spPr>
          <a:xfrm>
            <a:off x="179388" y="1282774"/>
            <a:ext cx="3873500" cy="850082"/>
          </a:xfrm>
          <a:prstGeom prst="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4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Кадастровая стоимость</a:t>
            </a:r>
          </a:p>
        </p:txBody>
      </p:sp>
      <p:sp>
        <p:nvSpPr>
          <p:cNvPr id="24" name="Прямоугольник 23">
            <a:extLst/>
          </p:cNvPr>
          <p:cNvSpPr/>
          <p:nvPr/>
        </p:nvSpPr>
        <p:spPr>
          <a:xfrm>
            <a:off x="5168900" y="1282774"/>
            <a:ext cx="3795713" cy="850082"/>
          </a:xfrm>
          <a:prstGeom prst="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4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Рыночная стоимость</a:t>
            </a:r>
          </a:p>
        </p:txBody>
      </p:sp>
      <p:sp>
        <p:nvSpPr>
          <p:cNvPr id="25" name="TextBox 1"/>
          <p:cNvSpPr txBox="1">
            <a:spLocks noChangeArrowheads="1"/>
          </p:cNvSpPr>
          <p:nvPr/>
        </p:nvSpPr>
        <p:spPr bwMode="auto">
          <a:xfrm rot="10800000">
            <a:off x="4265613" y="1220738"/>
            <a:ext cx="6905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7200" b="1" dirty="0">
                <a:solidFill>
                  <a:srgbClr val="002060"/>
                </a:solidFill>
                <a:latin typeface="Times New Roman" pitchFamily="18" charset="0"/>
              </a:rPr>
              <a:t>≤</a:t>
            </a:r>
          </a:p>
        </p:txBody>
      </p:sp>
      <p:sp>
        <p:nvSpPr>
          <p:cNvPr id="26" name="Стрелка: шеврон 4">
            <a:extLst/>
          </p:cNvPr>
          <p:cNvSpPr/>
          <p:nvPr/>
        </p:nvSpPr>
        <p:spPr>
          <a:xfrm rot="5400000">
            <a:off x="4418397" y="1403189"/>
            <a:ext cx="648072" cy="2107406"/>
          </a:xfrm>
          <a:prstGeom prst="chevron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Прямоугольник: загнутый угол 15">
            <a:extLst/>
          </p:cNvPr>
          <p:cNvSpPr/>
          <p:nvPr/>
        </p:nvSpPr>
        <p:spPr>
          <a:xfrm>
            <a:off x="5402708" y="4652567"/>
            <a:ext cx="3633788" cy="1944785"/>
          </a:xfrm>
          <a:prstGeom prst="foldedCorner">
            <a:avLst>
              <a:gd name="adj" fmla="val 17577"/>
            </a:avLst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2400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 отчетом о рыночной стоимости объекта обратится в суд</a:t>
            </a:r>
            <a:endParaRPr lang="ru-RU" altLang="ru-RU" sz="2400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9" name="Прямоугольник 28">
            <a:extLst/>
          </p:cNvPr>
          <p:cNvSpPr/>
          <p:nvPr/>
        </p:nvSpPr>
        <p:spPr>
          <a:xfrm>
            <a:off x="5483969" y="2780928"/>
            <a:ext cx="3480519" cy="1512168"/>
          </a:xfrm>
          <a:prstGeom prst="rect">
            <a:avLst/>
          </a:prstGeom>
          <a:solidFill>
            <a:srgbClr val="92D050">
              <a:alpha val="45000"/>
            </a:srgb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2000">
              <a:spcBef>
                <a:spcPts val="0"/>
              </a:spcBef>
              <a:defRPr/>
            </a:pPr>
            <a:r>
              <a:rPr lang="ru-RU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ОБРАТИТЬСЯ ЗА ИСПРАВЛЕНИЕМ  ОШИБОК, ДОПУЩЕННЫХ ПРИ ОПРЕДЕЛЕНИИ КС</a:t>
            </a:r>
            <a:endParaRPr lang="ru-RU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30" name="Стрелка вниз 23">
            <a:extLst/>
          </p:cNvPr>
          <p:cNvSpPr/>
          <p:nvPr/>
        </p:nvSpPr>
        <p:spPr>
          <a:xfrm rot="16200000">
            <a:off x="4456510" y="3129830"/>
            <a:ext cx="587375" cy="837407"/>
          </a:xfrm>
          <a:prstGeom prst="downArrow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Стрелка: шеврон 4">
            <a:extLst/>
          </p:cNvPr>
          <p:cNvSpPr/>
          <p:nvPr/>
        </p:nvSpPr>
        <p:spPr>
          <a:xfrm rot="5400000">
            <a:off x="4365563" y="3491421"/>
            <a:ext cx="648072" cy="2107406"/>
          </a:xfrm>
          <a:prstGeom prst="chevron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Прямоугольник: загнутый угол 15">
            <a:extLst/>
          </p:cNvPr>
          <p:cNvSpPr/>
          <p:nvPr/>
        </p:nvSpPr>
        <p:spPr>
          <a:xfrm>
            <a:off x="323528" y="4653136"/>
            <a:ext cx="3633788" cy="1944785"/>
          </a:xfrm>
          <a:prstGeom prst="foldedCorner">
            <a:avLst>
              <a:gd name="adj" fmla="val 17577"/>
            </a:avLst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2400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 отчетом о рыночной стоимости объекта обратится в КОМИССИЮ ПРИ мио </a:t>
            </a:r>
            <a:r>
              <a:rPr lang="ru-RU" altLang="ru-RU" sz="2400" cap="al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ур</a:t>
            </a:r>
            <a:endParaRPr lang="ru-RU" altLang="ru-RU" sz="2400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46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01" r="1265"/>
          <a:stretch>
            <a:fillRect/>
          </a:stretch>
        </p:blipFill>
        <p:spPr bwMode="auto">
          <a:xfrm>
            <a:off x="34925" y="1563688"/>
            <a:ext cx="9096375" cy="529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-36512" y="981075"/>
            <a:ext cx="9109075" cy="587692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>
            <a:extLst/>
          </p:cNvPr>
          <p:cNvSpPr/>
          <p:nvPr/>
        </p:nvSpPr>
        <p:spPr>
          <a:xfrm>
            <a:off x="1064196" y="36513"/>
            <a:ext cx="80671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altLang="ru-RU" sz="24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Рассмотрение заявлений об исправлении ошибок, допущенных при определении кадастровой стоимости</a:t>
            </a:r>
            <a:endParaRPr lang="ru-RU" altLang="ru-RU" sz="2400" b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pic>
        <p:nvPicPr>
          <p:cNvPr id="8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0386"/>
            <a:ext cx="10287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796340" y="1188280"/>
            <a:ext cx="4168147" cy="944576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Поступление заявления об исправлении ошибок, допущенных при определении кадастровой стоимости</a:t>
            </a:r>
            <a:endParaRPr lang="ru-RU" sz="1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77639" y="2418977"/>
            <a:ext cx="4188112" cy="625695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Анализ информации приложенной к заявлению</a:t>
            </a:r>
            <a:endParaRPr lang="ru-RU" sz="1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77639" y="3188689"/>
            <a:ext cx="4209378" cy="816375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Уведомление заявителя о проведении обследования, в удобное для заявителя время</a:t>
            </a:r>
            <a:endParaRPr lang="ru-RU" sz="1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96341" y="4262419"/>
            <a:ext cx="4169410" cy="894773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accent5">
                    <a:lumMod val="50000"/>
                  </a:schemeClr>
                </a:solidFill>
              </a:rPr>
              <a:t>Обследование объекта путем фотосъемки, описания помещений на 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плане</a:t>
            </a:r>
            <a:endParaRPr lang="ru-RU" sz="1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96341" y="5301208"/>
            <a:ext cx="4208794" cy="144016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accent5">
                    <a:lumMod val="50000"/>
                  </a:schemeClr>
                </a:solidFill>
              </a:rPr>
              <a:t>По результатам 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рассмотрения заявление либо пересчет кадастровой стоимости либо отказ</a:t>
            </a:r>
            <a:endParaRPr lang="ru-RU" sz="1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7740352" y="2060848"/>
            <a:ext cx="447228" cy="3941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низ 2"/>
          <p:cNvSpPr/>
          <p:nvPr/>
        </p:nvSpPr>
        <p:spPr>
          <a:xfrm>
            <a:off x="7797180" y="2804363"/>
            <a:ext cx="447228" cy="4806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7831784" y="5093449"/>
            <a:ext cx="484632" cy="4237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7812360" y="3875900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5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1196939"/>
              </p:ext>
            </p:extLst>
          </p:nvPr>
        </p:nvGraphicFramePr>
        <p:xfrm>
          <a:off x="107504" y="1236842"/>
          <a:ext cx="4104456" cy="4424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4146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                      </a:t>
            </a:r>
          </a:p>
          <a:p>
            <a:r>
              <a:rPr lang="ru-RU" sz="14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endParaRPr lang="ru-RU" sz="1600" dirty="0">
              <a:solidFill>
                <a:srgbClr val="660033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83B8F756-ADD4-4ED8-892B-3DFE1C7D03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029119" cy="10222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6681B1B-F2B2-4E57-96F1-012833C3FE46}"/>
              </a:ext>
            </a:extLst>
          </p:cNvPr>
          <p:cNvSpPr txBox="1"/>
          <p:nvPr/>
        </p:nvSpPr>
        <p:spPr>
          <a:xfrm>
            <a:off x="1258377" y="44624"/>
            <a:ext cx="78856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официальный сайт БУ УР «ЦКО БТИ»</a:t>
            </a:r>
          </a:p>
          <a:p>
            <a:pPr algn="r"/>
            <a:r>
              <a:rPr lang="en-US" sz="24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www.udmbti.ru</a:t>
            </a:r>
            <a:endParaRPr lang="ru-RU" sz="2400" b="1" cap="all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сайт.jpg"/>
          <p:cNvPicPr>
            <a:picLocks noChangeAspect="1"/>
          </p:cNvPicPr>
          <p:nvPr/>
        </p:nvPicPr>
        <p:blipFill rotWithShape="1">
          <a:blip r:embed="rId4" cstate="print"/>
          <a:srcRect r="41138" b="30620"/>
          <a:stretch/>
        </p:blipFill>
        <p:spPr>
          <a:xfrm>
            <a:off x="-3567" y="1269877"/>
            <a:ext cx="9147567" cy="558812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96752"/>
            <a:ext cx="9144000" cy="546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154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9944</TotalTime>
  <Words>801</Words>
  <Application>Microsoft Office PowerPoint</Application>
  <PresentationFormat>Экран (4:3)</PresentationFormat>
  <Paragraphs>208</Paragraphs>
  <Slides>14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Домбрачев</dc:creator>
  <cp:lastModifiedBy>user</cp:lastModifiedBy>
  <cp:revision>521</cp:revision>
  <cp:lastPrinted>2021-07-01T10:31:42Z</cp:lastPrinted>
  <dcterms:created xsi:type="dcterms:W3CDTF">2017-10-04T06:43:24Z</dcterms:created>
  <dcterms:modified xsi:type="dcterms:W3CDTF">2021-07-14T03:17:58Z</dcterms:modified>
</cp:coreProperties>
</file>